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67" r:id="rId3"/>
    <p:sldId id="275" r:id="rId4"/>
    <p:sldId id="266" r:id="rId5"/>
    <p:sldId id="286" r:id="rId6"/>
    <p:sldId id="265" r:id="rId7"/>
    <p:sldId id="264" r:id="rId8"/>
    <p:sldId id="263" r:id="rId9"/>
    <p:sldId id="268" r:id="rId10"/>
    <p:sldId id="272" r:id="rId11"/>
    <p:sldId id="271" r:id="rId12"/>
    <p:sldId id="270" r:id="rId13"/>
    <p:sldId id="274" r:id="rId14"/>
    <p:sldId id="273" r:id="rId15"/>
    <p:sldId id="278" r:id="rId16"/>
    <p:sldId id="277" r:id="rId17"/>
    <p:sldId id="280" r:id="rId18"/>
    <p:sldId id="279" r:id="rId19"/>
    <p:sldId id="282" r:id="rId20"/>
    <p:sldId id="283" r:id="rId21"/>
    <p:sldId id="281" r:id="rId22"/>
    <p:sldId id="28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444" autoAdjust="0"/>
  </p:normalViewPr>
  <p:slideViewPr>
    <p:cSldViewPr snapToGrid="0">
      <p:cViewPr varScale="1">
        <p:scale>
          <a:sx n="47" d="100"/>
          <a:sy n="47" d="100"/>
        </p:scale>
        <p:origin x="77" y="734"/>
      </p:cViewPr>
      <p:guideLst/>
    </p:cSldViewPr>
  </p:slideViewPr>
  <p:notesTextViewPr>
    <p:cViewPr>
      <p:scale>
        <a:sx n="1" d="1"/>
        <a:sy n="1" d="1"/>
      </p:scale>
      <p:origin x="0" y="0"/>
    </p:cViewPr>
  </p:notesTextViewPr>
  <p:notesViewPr>
    <p:cSldViewPr snapToGrid="0">
      <p:cViewPr varScale="1">
        <p:scale>
          <a:sx n="87" d="100"/>
          <a:sy n="87" d="100"/>
        </p:scale>
        <p:origin x="384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E75F5A-42BC-4436-99E5-81A5AD6058AB}" type="datetimeFigureOut">
              <a:rPr lang="en-US" smtClean="0"/>
              <a:t>2/23/2019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970BB-21F3-48EF-8DFA-16A9FC98CA32}" type="slidenum">
              <a:rPr lang="en-US" smtClean="0"/>
              <a:t>‹#›</a:t>
            </a:fld>
            <a:endParaRPr lang="en-US"/>
          </a:p>
        </p:txBody>
      </p:sp>
    </p:spTree>
    <p:extLst>
      <p:ext uri="{BB962C8B-B14F-4D97-AF65-F5344CB8AC3E}">
        <p14:creationId xmlns:p14="http://schemas.microsoft.com/office/powerpoint/2010/main" val="405512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any logistics or technical issues (e.g. ways to ask questions, </a:t>
            </a:r>
            <a:r>
              <a:rPr lang="en-US" dirty="0" err="1"/>
              <a:t>etc</a:t>
            </a:r>
            <a:r>
              <a:rPr lang="en-US" dirty="0"/>
              <a:t>)</a:t>
            </a:r>
          </a:p>
        </p:txBody>
      </p:sp>
      <p:sp>
        <p:nvSpPr>
          <p:cNvPr id="4" name="Slide Number Placeholder 3"/>
          <p:cNvSpPr>
            <a:spLocks noGrp="1"/>
          </p:cNvSpPr>
          <p:nvPr>
            <p:ph type="sldNum" sz="quarter" idx="10"/>
          </p:nvPr>
        </p:nvSpPr>
        <p:spPr/>
        <p:txBody>
          <a:bodyPr/>
          <a:lstStyle/>
          <a:p>
            <a:fld id="{4386ED23-8535-3E47-9AA3-8F80A0766E88}" type="slidenum">
              <a:rPr lang="en-US" smtClean="0"/>
              <a:t>1</a:t>
            </a:fld>
            <a:endParaRPr lang="en-US"/>
          </a:p>
        </p:txBody>
      </p:sp>
    </p:spTree>
    <p:extLst>
      <p:ext uri="{BB962C8B-B14F-4D97-AF65-F5344CB8AC3E}">
        <p14:creationId xmlns:p14="http://schemas.microsoft.com/office/powerpoint/2010/main" val="2631287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only some of the responsibilities of the employer. For a More exhaustive list, see the DTA guide</a:t>
            </a:r>
          </a:p>
        </p:txBody>
      </p:sp>
      <p:sp>
        <p:nvSpPr>
          <p:cNvPr id="4" name="Slide Number Placeholder 3"/>
          <p:cNvSpPr>
            <a:spLocks noGrp="1"/>
          </p:cNvSpPr>
          <p:nvPr>
            <p:ph type="sldNum" sz="quarter" idx="10"/>
          </p:nvPr>
        </p:nvSpPr>
        <p:spPr/>
        <p:txBody>
          <a:bodyPr/>
          <a:lstStyle/>
          <a:p>
            <a:fld id="{4386ED23-8535-3E47-9AA3-8F80A0766E88}" type="slidenum">
              <a:rPr lang="en-US" smtClean="0"/>
              <a:t>10</a:t>
            </a:fld>
            <a:endParaRPr lang="en-US"/>
          </a:p>
        </p:txBody>
      </p:sp>
    </p:spTree>
    <p:extLst>
      <p:ext uri="{BB962C8B-B14F-4D97-AF65-F5344CB8AC3E}">
        <p14:creationId xmlns:p14="http://schemas.microsoft.com/office/powerpoint/2010/main" val="3929873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the following:</a:t>
            </a:r>
          </a:p>
          <a:p>
            <a:pPr marL="171450" indent="-171450">
              <a:buFont typeface="Arial" panose="020B0604020202020204" pitchFamily="34" charset="0"/>
              <a:buChar char="•"/>
            </a:pPr>
            <a:r>
              <a:rPr lang="en-US" dirty="0"/>
              <a:t>Workers (or union) must request accommodation UNLESS the disability prevents them from doing so. Example: a person with depression or anxiety may not ask for fear of stigma but if it’s clear to the employer that the employee’s work is suffering because of what may be a mental health issue, they have a duty to inquire.</a:t>
            </a:r>
          </a:p>
          <a:p>
            <a:pPr marL="171450" indent="-171450">
              <a:buFont typeface="Arial" panose="020B0604020202020204" pitchFamily="34" charset="0"/>
              <a:buChar char="•"/>
            </a:pPr>
            <a:r>
              <a:rPr lang="en-US" dirty="0"/>
              <a:t>Workers have to provide some information. The employer can’t guess what accommodation needs they have and is entitled to evidence to substantiate it. From the union’s perspective, this also ensures that things are well-documented and established in case of a dispute</a:t>
            </a:r>
          </a:p>
          <a:p>
            <a:pPr marL="171450" indent="-171450">
              <a:buFont typeface="Arial" panose="020B0604020202020204" pitchFamily="34" charset="0"/>
              <a:buChar char="•"/>
            </a:pPr>
            <a:r>
              <a:rPr lang="en-US" dirty="0"/>
              <a:t>A worker is not entitled to their “perfect” accommodation. Just because they prefer to work in a specific office or at a specific time does not mean that they can refuse a different accommodation, unless there is a medical reason (or other reason relating to the ground) or health and safety issue, or some other legitimate reason</a:t>
            </a:r>
          </a:p>
          <a:p>
            <a:pPr marL="171450" indent="-171450">
              <a:buFont typeface="Arial" panose="020B0604020202020204" pitchFamily="34" charset="0"/>
              <a:buChar char="•"/>
            </a:pPr>
            <a:r>
              <a:rPr lang="en-US" dirty="0"/>
              <a:t>If the worker has refused, they should provide a very clear reason with documentation to back it up. If a worker refuses a reasonable accommodation without a good reason, an adjudicator may rule that they employer has fulfilled their obligation (and dismiss the case).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11</a:t>
            </a:fld>
            <a:endParaRPr lang="en-US"/>
          </a:p>
        </p:txBody>
      </p:sp>
    </p:spTree>
    <p:extLst>
      <p:ext uri="{BB962C8B-B14F-4D97-AF65-F5344CB8AC3E}">
        <p14:creationId xmlns:p14="http://schemas.microsoft.com/office/powerpoint/2010/main" val="3088410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12</a:t>
            </a:fld>
            <a:endParaRPr lang="en-US"/>
          </a:p>
        </p:txBody>
      </p:sp>
    </p:spTree>
    <p:extLst>
      <p:ext uri="{BB962C8B-B14F-4D97-AF65-F5344CB8AC3E}">
        <p14:creationId xmlns:p14="http://schemas.microsoft.com/office/powerpoint/2010/main" val="3860652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Coworkers should understand and the union can help educate so that they do not view the person as getting “special treatment”.  The union should not divulge confidential or sensitive information, unless the worker agrees to do so.</a:t>
            </a:r>
          </a:p>
          <a:p>
            <a:endParaRPr lang="en-US" dirty="0"/>
          </a:p>
          <a:p>
            <a:r>
              <a:rPr lang="en-US" dirty="0"/>
              <a:t>Health and safety is related to DTA. For example, health and safety committees often deal with things like ergonomics in the workplace, various workplace policies, and of course, hazards in the workplace. An accommodation should not create a new hazard for the worker or other workers. However, individual cases of accommodation don’t generally go to health and safety committees, as they are not necessarily equipped or knowledgeable enough about human rights to deal with these.</a:t>
            </a:r>
          </a:p>
          <a:p>
            <a:endParaRPr lang="en-US" dirty="0"/>
          </a:p>
          <a:p>
            <a:r>
              <a:rPr lang="en-US" dirty="0"/>
              <a:t>Ergonomics assessments, job demands analyses, medical examinations, and other professional assessments are often part of an accommodation. The union rep can help to ensure that the professional understands the employer’s duty to accommodate and what types of information the employer needs (if the employer has not already communicated this).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13</a:t>
            </a:fld>
            <a:endParaRPr lang="en-US"/>
          </a:p>
        </p:txBody>
      </p:sp>
    </p:spTree>
    <p:extLst>
      <p:ext uri="{BB962C8B-B14F-4D97-AF65-F5344CB8AC3E}">
        <p14:creationId xmlns:p14="http://schemas.microsoft.com/office/powerpoint/2010/main" val="3301527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 out the steps and then click to the next slide</a:t>
            </a:r>
          </a:p>
        </p:txBody>
      </p:sp>
      <p:sp>
        <p:nvSpPr>
          <p:cNvPr id="4" name="Slide Number Placeholder 3"/>
          <p:cNvSpPr>
            <a:spLocks noGrp="1"/>
          </p:cNvSpPr>
          <p:nvPr>
            <p:ph type="sldNum" sz="quarter" idx="10"/>
          </p:nvPr>
        </p:nvSpPr>
        <p:spPr/>
        <p:txBody>
          <a:bodyPr/>
          <a:lstStyle/>
          <a:p>
            <a:fld id="{4386ED23-8535-3E47-9AA3-8F80A0766E88}" type="slidenum">
              <a:rPr lang="en-US" smtClean="0"/>
              <a:t>14</a:t>
            </a:fld>
            <a:endParaRPr lang="en-US"/>
          </a:p>
        </p:txBody>
      </p:sp>
    </p:spTree>
    <p:extLst>
      <p:ext uri="{BB962C8B-B14F-4D97-AF65-F5344CB8AC3E}">
        <p14:creationId xmlns:p14="http://schemas.microsoft.com/office/powerpoint/2010/main" val="111206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each step, using the process outlines in the longer sheet from DTA Guide.</a:t>
            </a:r>
          </a:p>
        </p:txBody>
      </p:sp>
      <p:sp>
        <p:nvSpPr>
          <p:cNvPr id="4" name="Slide Number Placeholder 3"/>
          <p:cNvSpPr>
            <a:spLocks noGrp="1"/>
          </p:cNvSpPr>
          <p:nvPr>
            <p:ph type="sldNum" sz="quarter" idx="10"/>
          </p:nvPr>
        </p:nvSpPr>
        <p:spPr/>
        <p:txBody>
          <a:bodyPr/>
          <a:lstStyle/>
          <a:p>
            <a:fld id="{4386ED23-8535-3E47-9AA3-8F80A0766E88}" type="slidenum">
              <a:rPr lang="en-US" smtClean="0"/>
              <a:t>15</a:t>
            </a:fld>
            <a:endParaRPr lang="en-US"/>
          </a:p>
        </p:txBody>
      </p:sp>
    </p:spTree>
    <p:extLst>
      <p:ext uri="{BB962C8B-B14F-4D97-AF65-F5344CB8AC3E}">
        <p14:creationId xmlns:p14="http://schemas.microsoft.com/office/powerpoint/2010/main" val="4206871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16</a:t>
            </a:fld>
            <a:endParaRPr lang="en-US"/>
          </a:p>
        </p:txBody>
      </p:sp>
    </p:spTree>
    <p:extLst>
      <p:ext uri="{BB962C8B-B14F-4D97-AF65-F5344CB8AC3E}">
        <p14:creationId xmlns:p14="http://schemas.microsoft.com/office/powerpoint/2010/main" val="2220835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17</a:t>
            </a:fld>
            <a:endParaRPr lang="en-US"/>
          </a:p>
        </p:txBody>
      </p:sp>
    </p:spTree>
    <p:extLst>
      <p:ext uri="{BB962C8B-B14F-4D97-AF65-F5344CB8AC3E}">
        <p14:creationId xmlns:p14="http://schemas.microsoft.com/office/powerpoint/2010/main" val="2059729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18</a:t>
            </a:fld>
            <a:endParaRPr lang="en-US"/>
          </a:p>
        </p:txBody>
      </p:sp>
    </p:spTree>
    <p:extLst>
      <p:ext uri="{BB962C8B-B14F-4D97-AF65-F5344CB8AC3E}">
        <p14:creationId xmlns:p14="http://schemas.microsoft.com/office/powerpoint/2010/main" val="3810425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19</a:t>
            </a:fld>
            <a:endParaRPr lang="en-US"/>
          </a:p>
        </p:txBody>
      </p:sp>
    </p:spTree>
    <p:extLst>
      <p:ext uri="{BB962C8B-B14F-4D97-AF65-F5344CB8AC3E}">
        <p14:creationId xmlns:p14="http://schemas.microsoft.com/office/powerpoint/2010/main" val="1634369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outline the objectives.</a:t>
            </a:r>
          </a:p>
          <a:p>
            <a:endParaRPr lang="en-US" dirty="0"/>
          </a:p>
          <a:p>
            <a:r>
              <a:rPr lang="en-US" dirty="0"/>
              <a:t>Acknowledge that there are varying levels of experience among participants.</a:t>
            </a:r>
          </a:p>
          <a:p>
            <a:endParaRPr lang="en-US" dirty="0"/>
          </a:p>
          <a:p>
            <a:r>
              <a:rPr lang="en-US" dirty="0"/>
              <a:t>As human rights representatives, they may or may not deal with individual cases, but they should have a basic knowledge of DTA if they get questions from members or stewards, or sit on workplace committees dealing with human rights issues.</a:t>
            </a:r>
          </a:p>
          <a:p>
            <a:endParaRPr lang="en-US" dirty="0"/>
          </a:p>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2</a:t>
            </a:fld>
            <a:endParaRPr lang="en-US"/>
          </a:p>
        </p:txBody>
      </p:sp>
    </p:spTree>
    <p:extLst>
      <p:ext uri="{BB962C8B-B14F-4D97-AF65-F5344CB8AC3E}">
        <p14:creationId xmlns:p14="http://schemas.microsoft.com/office/powerpoint/2010/main" val="2939440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scenarios from the Stewards course. </a:t>
            </a:r>
          </a:p>
          <a:p>
            <a:r>
              <a:rPr lang="en-US" dirty="0"/>
              <a:t>Note: scenarios should be sent ahead of the webinar</a:t>
            </a:r>
          </a:p>
          <a:p>
            <a:r>
              <a:rPr lang="en-US" dirty="0"/>
              <a:t>Have them take a minute to review it. Then ask for answers to the questions and invite discussion. </a:t>
            </a:r>
          </a:p>
          <a:p>
            <a:endParaRPr lang="en-US" dirty="0"/>
          </a:p>
          <a:p>
            <a:r>
              <a:rPr lang="en-US" dirty="0"/>
              <a:t>Do the same with all of the scenarios (if there is time)</a:t>
            </a:r>
          </a:p>
        </p:txBody>
      </p:sp>
      <p:sp>
        <p:nvSpPr>
          <p:cNvPr id="4" name="Slide Number Placeholder 3"/>
          <p:cNvSpPr>
            <a:spLocks noGrp="1"/>
          </p:cNvSpPr>
          <p:nvPr>
            <p:ph type="sldNum" sz="quarter" idx="10"/>
          </p:nvPr>
        </p:nvSpPr>
        <p:spPr/>
        <p:txBody>
          <a:bodyPr/>
          <a:lstStyle/>
          <a:p>
            <a:fld id="{4386ED23-8535-3E47-9AA3-8F80A0766E88}" type="slidenum">
              <a:rPr lang="en-US" smtClean="0"/>
              <a:t>20</a:t>
            </a:fld>
            <a:endParaRPr lang="en-US"/>
          </a:p>
        </p:txBody>
      </p:sp>
    </p:spTree>
    <p:extLst>
      <p:ext uri="{BB962C8B-B14F-4D97-AF65-F5344CB8AC3E}">
        <p14:creationId xmlns:p14="http://schemas.microsoft.com/office/powerpoint/2010/main" val="1942967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86ED23-8535-3E47-9AA3-8F80A0766E88}" type="slidenum">
              <a:rPr lang="en-US" smtClean="0"/>
              <a:t>21</a:t>
            </a:fld>
            <a:endParaRPr lang="en-US"/>
          </a:p>
        </p:txBody>
      </p:sp>
    </p:spTree>
    <p:extLst>
      <p:ext uri="{BB962C8B-B14F-4D97-AF65-F5344CB8AC3E}">
        <p14:creationId xmlns:p14="http://schemas.microsoft.com/office/powerpoint/2010/main" val="3378037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the first scenario from the Stewards course. Have them take a few minutes to read it and then discuss</a:t>
            </a:r>
          </a:p>
          <a:p>
            <a:endParaRPr lang="en-US" dirty="0"/>
          </a:p>
          <a:p>
            <a:r>
              <a:rPr lang="en-US" dirty="0"/>
              <a:t>Do the same with all of the scenarios (if there is time)</a:t>
            </a:r>
          </a:p>
        </p:txBody>
      </p:sp>
      <p:sp>
        <p:nvSpPr>
          <p:cNvPr id="4" name="Slide Number Placeholder 3"/>
          <p:cNvSpPr>
            <a:spLocks noGrp="1"/>
          </p:cNvSpPr>
          <p:nvPr>
            <p:ph type="sldNum" sz="quarter" idx="10"/>
          </p:nvPr>
        </p:nvSpPr>
        <p:spPr/>
        <p:txBody>
          <a:bodyPr/>
          <a:lstStyle/>
          <a:p>
            <a:fld id="{4386ED23-8535-3E47-9AA3-8F80A0766E88}" type="slidenum">
              <a:rPr lang="en-US" smtClean="0"/>
              <a:t>22</a:t>
            </a:fld>
            <a:endParaRPr lang="en-US"/>
          </a:p>
        </p:txBody>
      </p:sp>
    </p:spTree>
    <p:extLst>
      <p:ext uri="{BB962C8B-B14F-4D97-AF65-F5344CB8AC3E}">
        <p14:creationId xmlns:p14="http://schemas.microsoft.com/office/powerpoint/2010/main" val="3234911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this question and invite BRIEF answers (not details of cases they have dealt with)</a:t>
            </a:r>
          </a:p>
        </p:txBody>
      </p:sp>
      <p:sp>
        <p:nvSpPr>
          <p:cNvPr id="4" name="Slide Number Placeholder 3"/>
          <p:cNvSpPr>
            <a:spLocks noGrp="1"/>
          </p:cNvSpPr>
          <p:nvPr>
            <p:ph type="sldNum" sz="quarter" idx="10"/>
          </p:nvPr>
        </p:nvSpPr>
        <p:spPr/>
        <p:txBody>
          <a:bodyPr/>
          <a:lstStyle/>
          <a:p>
            <a:fld id="{731970BB-21F3-48EF-8DFA-16A9FC98CA32}" type="slidenum">
              <a:rPr lang="en-US" smtClean="0"/>
              <a:t>3</a:t>
            </a:fld>
            <a:endParaRPr lang="en-US"/>
          </a:p>
        </p:txBody>
      </p:sp>
    </p:spTree>
    <p:extLst>
      <p:ext uri="{BB962C8B-B14F-4D97-AF65-F5344CB8AC3E}">
        <p14:creationId xmlns:p14="http://schemas.microsoft.com/office/powerpoint/2010/main" val="903849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ask briefly what they see as the definition of DTA, then show the video.</a:t>
            </a:r>
          </a:p>
        </p:txBody>
      </p:sp>
      <p:sp>
        <p:nvSpPr>
          <p:cNvPr id="4" name="Slide Number Placeholder 3"/>
          <p:cNvSpPr>
            <a:spLocks noGrp="1"/>
          </p:cNvSpPr>
          <p:nvPr>
            <p:ph type="sldNum" sz="quarter" idx="10"/>
          </p:nvPr>
        </p:nvSpPr>
        <p:spPr/>
        <p:txBody>
          <a:bodyPr/>
          <a:lstStyle/>
          <a:p>
            <a:fld id="{4386ED23-8535-3E47-9AA3-8F80A0766E88}" type="slidenum">
              <a:rPr lang="en-US" smtClean="0"/>
              <a:t>4</a:t>
            </a:fld>
            <a:endParaRPr lang="en-US"/>
          </a:p>
        </p:txBody>
      </p:sp>
    </p:spTree>
    <p:extLst>
      <p:ext uri="{BB962C8B-B14F-4D97-AF65-F5344CB8AC3E}">
        <p14:creationId xmlns:p14="http://schemas.microsoft.com/office/powerpoint/2010/main" val="2631295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ask briefly what they see as the definition of DTA, then show the video.</a:t>
            </a:r>
          </a:p>
        </p:txBody>
      </p:sp>
      <p:sp>
        <p:nvSpPr>
          <p:cNvPr id="4" name="Slide Number Placeholder 3"/>
          <p:cNvSpPr>
            <a:spLocks noGrp="1"/>
          </p:cNvSpPr>
          <p:nvPr>
            <p:ph type="sldNum" sz="quarter" idx="10"/>
          </p:nvPr>
        </p:nvSpPr>
        <p:spPr/>
        <p:txBody>
          <a:bodyPr/>
          <a:lstStyle/>
          <a:p>
            <a:fld id="{4386ED23-8535-3E47-9AA3-8F80A0766E88}" type="slidenum">
              <a:rPr lang="en-US" smtClean="0"/>
              <a:t>5</a:t>
            </a:fld>
            <a:endParaRPr lang="en-US"/>
          </a:p>
        </p:txBody>
      </p:sp>
    </p:spTree>
    <p:extLst>
      <p:ext uri="{BB962C8B-B14F-4D97-AF65-F5344CB8AC3E}">
        <p14:creationId xmlns:p14="http://schemas.microsoft.com/office/powerpoint/2010/main" val="1679236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briefly about the need for inclusivity when designing workplace standards and the </a:t>
            </a:r>
            <a:r>
              <a:rPr lang="en-US" dirty="0" err="1"/>
              <a:t>Meiorin</a:t>
            </a:r>
            <a:r>
              <a:rPr lang="en-US" dirty="0"/>
              <a:t> principles</a:t>
            </a:r>
          </a:p>
        </p:txBody>
      </p:sp>
      <p:sp>
        <p:nvSpPr>
          <p:cNvPr id="4" name="Slide Number Placeholder 3"/>
          <p:cNvSpPr>
            <a:spLocks noGrp="1"/>
          </p:cNvSpPr>
          <p:nvPr>
            <p:ph type="sldNum" sz="quarter" idx="10"/>
          </p:nvPr>
        </p:nvSpPr>
        <p:spPr/>
        <p:txBody>
          <a:bodyPr/>
          <a:lstStyle/>
          <a:p>
            <a:fld id="{4386ED23-8535-3E47-9AA3-8F80A0766E88}" type="slidenum">
              <a:rPr lang="en-US" smtClean="0"/>
              <a:t>6</a:t>
            </a:fld>
            <a:endParaRPr lang="en-US"/>
          </a:p>
        </p:txBody>
      </p:sp>
    </p:spTree>
    <p:extLst>
      <p:ext uri="{BB962C8B-B14F-4D97-AF65-F5344CB8AC3E}">
        <p14:creationId xmlns:p14="http://schemas.microsoft.com/office/powerpoint/2010/main" val="325841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DTA is usually thought of as relating to disability, but really applies to all grounds</a:t>
            </a:r>
          </a:p>
        </p:txBody>
      </p:sp>
      <p:sp>
        <p:nvSpPr>
          <p:cNvPr id="4" name="Slide Number Placeholder 3"/>
          <p:cNvSpPr>
            <a:spLocks noGrp="1"/>
          </p:cNvSpPr>
          <p:nvPr>
            <p:ph type="sldNum" sz="quarter" idx="10"/>
          </p:nvPr>
        </p:nvSpPr>
        <p:spPr/>
        <p:txBody>
          <a:bodyPr/>
          <a:lstStyle/>
          <a:p>
            <a:fld id="{4386ED23-8535-3E47-9AA3-8F80A0766E88}" type="slidenum">
              <a:rPr lang="en-US" smtClean="0"/>
              <a:t>7</a:t>
            </a:fld>
            <a:endParaRPr lang="en-US"/>
          </a:p>
        </p:txBody>
      </p:sp>
    </p:spTree>
    <p:extLst>
      <p:ext uri="{BB962C8B-B14F-4D97-AF65-F5344CB8AC3E}">
        <p14:creationId xmlns:p14="http://schemas.microsoft.com/office/powerpoint/2010/main" val="13701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what DTA definition and legal interpretation means, but what does it mean in practice? These are some examples.</a:t>
            </a:r>
          </a:p>
          <a:p>
            <a:r>
              <a:rPr lang="en-US" dirty="0"/>
              <a:t>Mention cases? E.g. Johnstone, </a:t>
            </a:r>
          </a:p>
        </p:txBody>
      </p:sp>
      <p:sp>
        <p:nvSpPr>
          <p:cNvPr id="4" name="Slide Number Placeholder 3"/>
          <p:cNvSpPr>
            <a:spLocks noGrp="1"/>
          </p:cNvSpPr>
          <p:nvPr>
            <p:ph type="sldNum" sz="quarter" idx="10"/>
          </p:nvPr>
        </p:nvSpPr>
        <p:spPr/>
        <p:txBody>
          <a:bodyPr/>
          <a:lstStyle/>
          <a:p>
            <a:fld id="{4386ED23-8535-3E47-9AA3-8F80A0766E88}" type="slidenum">
              <a:rPr lang="en-US" smtClean="0"/>
              <a:t>8</a:t>
            </a:fld>
            <a:endParaRPr lang="en-US"/>
          </a:p>
        </p:txBody>
      </p:sp>
    </p:spTree>
    <p:extLst>
      <p:ext uri="{BB962C8B-B14F-4D97-AF65-F5344CB8AC3E}">
        <p14:creationId xmlns:p14="http://schemas.microsoft.com/office/powerpoint/2010/main" val="2270862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DTA is a multi-party process. Although employers have the primary responsibility, the worker and union have responsibilities too. Without cooperation from everyone, DTA won’t work. </a:t>
            </a:r>
          </a:p>
        </p:txBody>
      </p:sp>
      <p:sp>
        <p:nvSpPr>
          <p:cNvPr id="4" name="Slide Number Placeholder 3"/>
          <p:cNvSpPr>
            <a:spLocks noGrp="1"/>
          </p:cNvSpPr>
          <p:nvPr>
            <p:ph type="sldNum" sz="quarter" idx="10"/>
          </p:nvPr>
        </p:nvSpPr>
        <p:spPr/>
        <p:txBody>
          <a:bodyPr/>
          <a:lstStyle/>
          <a:p>
            <a:fld id="{4386ED23-8535-3E47-9AA3-8F80A0766E88}" type="slidenum">
              <a:rPr lang="en-US" smtClean="0"/>
              <a:t>9</a:t>
            </a:fld>
            <a:endParaRPr lang="en-US"/>
          </a:p>
        </p:txBody>
      </p:sp>
    </p:spTree>
    <p:extLst>
      <p:ext uri="{BB962C8B-B14F-4D97-AF65-F5344CB8AC3E}">
        <p14:creationId xmlns:p14="http://schemas.microsoft.com/office/powerpoint/2010/main" val="4078863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A5A01A6-3CFA-4F94-8028-E54FFA0DAF52}" type="datetimeFigureOut">
              <a:rPr lang="en-US" smtClean="0"/>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2002785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A01A6-3CFA-4F94-8028-E54FFA0DAF52}" type="datetimeFigureOut">
              <a:rPr lang="en-US" smtClean="0"/>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107833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A01A6-3CFA-4F94-8028-E54FFA0DAF52}" type="datetimeFigureOut">
              <a:rPr lang="en-US" smtClean="0"/>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4031704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A01A6-3CFA-4F94-8028-E54FFA0DAF52}" type="datetimeFigureOut">
              <a:rPr lang="en-US" smtClean="0"/>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91623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A5A01A6-3CFA-4F94-8028-E54FFA0DAF52}" type="datetimeFigureOut">
              <a:rPr lang="en-US" smtClean="0"/>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852216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A01A6-3CFA-4F94-8028-E54FFA0DAF52}" type="datetimeFigureOut">
              <a:rPr lang="en-US" smtClean="0"/>
              <a:t>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328079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A01A6-3CFA-4F94-8028-E54FFA0DAF52}" type="datetimeFigureOut">
              <a:rPr lang="en-US" smtClean="0"/>
              <a:t>2/23/2019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1507210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A01A6-3CFA-4F94-8028-E54FFA0DAF52}" type="datetimeFigureOut">
              <a:rPr lang="en-US" smtClean="0"/>
              <a:t>2/23/2019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52946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A01A6-3CFA-4F94-8028-E54FFA0DAF52}" type="datetimeFigureOut">
              <a:rPr lang="en-US" smtClean="0"/>
              <a:t>2/23/2019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319273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5A01A6-3CFA-4F94-8028-E54FFA0DAF52}" type="datetimeFigureOut">
              <a:rPr lang="en-US" smtClean="0"/>
              <a:t>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1018363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5A01A6-3CFA-4F94-8028-E54FFA0DAF52}" type="datetimeFigureOut">
              <a:rPr lang="en-US" smtClean="0"/>
              <a:t>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BCA83-A072-4CA4-8755-43903BB61991}" type="slidenum">
              <a:rPr lang="en-US" smtClean="0"/>
              <a:t>‹#›</a:t>
            </a:fld>
            <a:endParaRPr lang="en-US"/>
          </a:p>
        </p:txBody>
      </p:sp>
    </p:spTree>
    <p:extLst>
      <p:ext uri="{BB962C8B-B14F-4D97-AF65-F5344CB8AC3E}">
        <p14:creationId xmlns:p14="http://schemas.microsoft.com/office/powerpoint/2010/main" val="2474961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A01A6-3CFA-4F94-8028-E54FFA0DAF52}" type="datetimeFigureOut">
              <a:rPr lang="en-US" smtClean="0"/>
              <a:t>2/23/2019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8BCA83-A072-4CA4-8755-43903BB61991}" type="slidenum">
              <a:rPr lang="en-US" smtClean="0"/>
              <a:t>‹#›</a:t>
            </a:fld>
            <a:endParaRPr lang="en-US"/>
          </a:p>
        </p:txBody>
      </p:sp>
    </p:spTree>
    <p:extLst>
      <p:ext uri="{BB962C8B-B14F-4D97-AF65-F5344CB8AC3E}">
        <p14:creationId xmlns:p14="http://schemas.microsoft.com/office/powerpoint/2010/main" val="2976948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youtu.be/kGShnVjzq94" TargetMode="External"/><Relationship Id="rId5" Type="http://schemas.openxmlformats.org/officeDocument/2006/relationships/image" Target="../media/image1.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06315" y="2123586"/>
            <a:ext cx="10515600" cy="1325563"/>
          </a:xfrm>
        </p:spPr>
        <p:txBody>
          <a:bodyPr/>
          <a:lstStyle/>
          <a:p>
            <a:pPr algn="ctr"/>
            <a:r>
              <a:rPr lang="en-US" b="1" dirty="0"/>
              <a:t>Duty to accommodate</a:t>
            </a:r>
          </a:p>
        </p:txBody>
      </p:sp>
      <p:sp>
        <p:nvSpPr>
          <p:cNvPr id="8" name="Content Placeholder 7"/>
          <p:cNvSpPr>
            <a:spLocks noGrp="1"/>
          </p:cNvSpPr>
          <p:nvPr>
            <p:ph idx="1"/>
          </p:nvPr>
        </p:nvSpPr>
        <p:spPr>
          <a:xfrm>
            <a:off x="838200" y="1825625"/>
            <a:ext cx="10515600" cy="3731113"/>
          </a:xfrm>
        </p:spPr>
        <p:txBody>
          <a:bodyPr/>
          <a:lstStyle/>
          <a:p>
            <a:endParaRPr lang="en-US" dirty="0"/>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1103280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Responsibilities of the employer</a:t>
            </a:r>
          </a:p>
        </p:txBody>
      </p:sp>
      <p:sp>
        <p:nvSpPr>
          <p:cNvPr id="3" name="Content Placeholder 2"/>
          <p:cNvSpPr>
            <a:spLocks noGrp="1"/>
          </p:cNvSpPr>
          <p:nvPr>
            <p:ph idx="1"/>
          </p:nvPr>
        </p:nvSpPr>
        <p:spPr>
          <a:xfrm>
            <a:off x="838200" y="1690688"/>
            <a:ext cx="10515600" cy="4351338"/>
          </a:xfrm>
        </p:spPr>
        <p:txBody>
          <a:bodyPr/>
          <a:lstStyle/>
          <a:p>
            <a:r>
              <a:rPr lang="en-US" dirty="0"/>
              <a:t>To inform employees and applicants of their right to accommodation</a:t>
            </a:r>
          </a:p>
          <a:p>
            <a:r>
              <a:rPr lang="en-US" dirty="0"/>
              <a:t>To ensure managers and supervisors are aware of the DTA</a:t>
            </a:r>
          </a:p>
          <a:p>
            <a:r>
              <a:rPr lang="en-US" dirty="0"/>
              <a:t>To seek necessary information from the worker and union</a:t>
            </a:r>
          </a:p>
          <a:p>
            <a:r>
              <a:rPr lang="en-US" dirty="0"/>
              <a:t>To review, assess, and follow up on accommodations made</a:t>
            </a:r>
          </a:p>
          <a:p>
            <a:r>
              <a:rPr lang="en-US" dirty="0"/>
              <a:t>To maintain confidentiality and respect privacy of worker</a:t>
            </a:r>
          </a:p>
          <a:p>
            <a:r>
              <a:rPr lang="en-US" dirty="0"/>
              <a:t>To respect the collective agreement</a:t>
            </a:r>
          </a:p>
          <a:p>
            <a:r>
              <a:rPr lang="en-US" dirty="0"/>
              <a:t>To accommodate unless there is undue hardship</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1178197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Responsibilities of the worker</a:t>
            </a:r>
          </a:p>
        </p:txBody>
      </p:sp>
      <p:sp>
        <p:nvSpPr>
          <p:cNvPr id="3" name="Content Placeholder 2"/>
          <p:cNvSpPr>
            <a:spLocks noGrp="1"/>
          </p:cNvSpPr>
          <p:nvPr>
            <p:ph idx="1"/>
          </p:nvPr>
        </p:nvSpPr>
        <p:spPr/>
        <p:txBody>
          <a:bodyPr/>
          <a:lstStyle/>
          <a:p>
            <a:r>
              <a:rPr lang="en-US" dirty="0"/>
              <a:t>To request needed accommodations (unless they are unable to)</a:t>
            </a:r>
          </a:p>
          <a:p>
            <a:r>
              <a:rPr lang="en-US" dirty="0"/>
              <a:t>To provide the necessary information, including medical information related to their limitations and accommodation needs</a:t>
            </a:r>
          </a:p>
          <a:p>
            <a:r>
              <a:rPr lang="en-US" dirty="0"/>
              <a:t>To collaborate and participate in accommodation process</a:t>
            </a:r>
          </a:p>
          <a:p>
            <a:r>
              <a:rPr lang="en-US" dirty="0"/>
              <a:t>To accept reasonable offers of accommodation</a:t>
            </a:r>
          </a:p>
          <a:p>
            <a:r>
              <a:rPr lang="en-US" dirty="0"/>
              <a:t>To provide an explanation if refusing an offer of accommodation</a:t>
            </a:r>
          </a:p>
          <a:p>
            <a:endParaRPr lang="en-US" dirty="0"/>
          </a:p>
          <a:p>
            <a:endParaRPr lang="en-US" dirty="0"/>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3673007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Responsibilities of the union</a:t>
            </a:r>
          </a:p>
        </p:txBody>
      </p:sp>
      <p:sp>
        <p:nvSpPr>
          <p:cNvPr id="3" name="Content Placeholder 2"/>
          <p:cNvSpPr>
            <a:spLocks noGrp="1"/>
          </p:cNvSpPr>
          <p:nvPr>
            <p:ph idx="1"/>
          </p:nvPr>
        </p:nvSpPr>
        <p:spPr>
          <a:xfrm>
            <a:off x="838200" y="1506843"/>
            <a:ext cx="10515600" cy="4351338"/>
          </a:xfrm>
        </p:spPr>
        <p:txBody>
          <a:bodyPr/>
          <a:lstStyle/>
          <a:p>
            <a:r>
              <a:rPr lang="en-US" dirty="0"/>
              <a:t>To represent members requiring accommodation</a:t>
            </a:r>
          </a:p>
          <a:p>
            <a:r>
              <a:rPr lang="en-US" dirty="0"/>
              <a:t>To collaborate with the employer and member and assist in securing the accommodation </a:t>
            </a:r>
          </a:p>
          <a:p>
            <a:r>
              <a:rPr lang="en-US" dirty="0"/>
              <a:t>To inquire with a member who is having difficulties at work as to whether accommodation is needed</a:t>
            </a:r>
          </a:p>
          <a:p>
            <a:r>
              <a:rPr lang="en-US" dirty="0"/>
              <a:t>Unions must not discriminate or block an accommodation (unless there would be undue hardship)</a:t>
            </a:r>
          </a:p>
          <a:p>
            <a:r>
              <a:rPr lang="en-US" dirty="0"/>
              <a:t>To ensure the collective agreement does not discriminate</a:t>
            </a:r>
          </a:p>
          <a:p>
            <a:endParaRPr lang="en-US" dirty="0"/>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3446696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Others who may be involved in workplace accommodation</a:t>
            </a:r>
          </a:p>
        </p:txBody>
      </p:sp>
      <p:sp>
        <p:nvSpPr>
          <p:cNvPr id="3" name="Content Placeholder 2"/>
          <p:cNvSpPr>
            <a:spLocks noGrp="1"/>
          </p:cNvSpPr>
          <p:nvPr>
            <p:ph idx="1"/>
          </p:nvPr>
        </p:nvSpPr>
        <p:spPr/>
        <p:txBody>
          <a:bodyPr>
            <a:normAutofit/>
          </a:bodyPr>
          <a:lstStyle/>
          <a:p>
            <a:r>
              <a:rPr lang="en-US" dirty="0"/>
              <a:t>Co-workers should understand what the duty to accommodate is and why it is valuable for the whole workplace. But ensure confidentiality and privacy.</a:t>
            </a:r>
          </a:p>
          <a:p>
            <a:r>
              <a:rPr lang="en-US" dirty="0"/>
              <a:t>Health and safety representatives may be involved in accommodation cases to ensure that health and safety protocols are being respected and new hazards aren’t being created. </a:t>
            </a:r>
          </a:p>
          <a:p>
            <a:r>
              <a:rPr lang="en-US" dirty="0"/>
              <a:t>Professionals to assess the workplace, the job in question or the worker requiring accommodation.</a:t>
            </a:r>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1928771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the accommodation process</a:t>
            </a:r>
          </a:p>
        </p:txBody>
      </p:sp>
      <p:sp>
        <p:nvSpPr>
          <p:cNvPr id="3" name="Content Placeholder 2"/>
          <p:cNvSpPr>
            <a:spLocks noGrp="1"/>
          </p:cNvSpPr>
          <p:nvPr>
            <p:ph idx="1"/>
          </p:nvPr>
        </p:nvSpPr>
        <p:spPr/>
        <p:txBody>
          <a:bodyPr/>
          <a:lstStyle/>
          <a:p>
            <a:r>
              <a:rPr lang="en-US" dirty="0"/>
              <a:t>Step 1: Need for accommodation arises</a:t>
            </a:r>
          </a:p>
          <a:p>
            <a:r>
              <a:rPr lang="en-US" dirty="0"/>
              <a:t>Step 2: Information gathering</a:t>
            </a:r>
          </a:p>
          <a:p>
            <a:r>
              <a:rPr lang="en-US" dirty="0"/>
              <a:t>Step 3: Meeting of the parties</a:t>
            </a:r>
          </a:p>
          <a:p>
            <a:r>
              <a:rPr lang="en-US" dirty="0"/>
              <a:t>Step 4: Implementation</a:t>
            </a:r>
          </a:p>
          <a:p>
            <a:r>
              <a:rPr lang="en-US" dirty="0"/>
              <a:t>Step 5: Follow-up and re-assessment</a:t>
            </a:r>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2336557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9901" y="138988"/>
            <a:ext cx="8766495" cy="6631067"/>
          </a:xfrm>
        </p:spPr>
      </p:pic>
    </p:spTree>
    <p:extLst>
      <p:ext uri="{BB962C8B-B14F-4D97-AF65-F5344CB8AC3E}">
        <p14:creationId xmlns:p14="http://schemas.microsoft.com/office/powerpoint/2010/main" val="67760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Bone fide occupational requirement (BFOR)</a:t>
            </a:r>
          </a:p>
        </p:txBody>
      </p:sp>
      <p:sp>
        <p:nvSpPr>
          <p:cNvPr id="3" name="Content Placeholder 2"/>
          <p:cNvSpPr>
            <a:spLocks noGrp="1"/>
          </p:cNvSpPr>
          <p:nvPr>
            <p:ph idx="1"/>
          </p:nvPr>
        </p:nvSpPr>
        <p:spPr/>
        <p:txBody>
          <a:bodyPr/>
          <a:lstStyle/>
          <a:p>
            <a:r>
              <a:rPr lang="en-US" dirty="0"/>
              <a:t>Essential tasks required to perform the job</a:t>
            </a:r>
          </a:p>
          <a:p>
            <a:r>
              <a:rPr lang="en-US" dirty="0"/>
              <a:t>Not preferences</a:t>
            </a:r>
          </a:p>
          <a:p>
            <a:r>
              <a:rPr lang="en-US" dirty="0"/>
              <a:t>Look at performing tasks in different ways</a:t>
            </a:r>
          </a:p>
          <a:p>
            <a:r>
              <a:rPr lang="en-US" dirty="0"/>
              <a:t>Look at the goal of a requirement or task</a:t>
            </a:r>
          </a:p>
          <a:p>
            <a:r>
              <a:rPr lang="en-US" dirty="0"/>
              <a:t>Is there another way of performing the job?</a:t>
            </a:r>
          </a:p>
          <a:p>
            <a:r>
              <a:rPr lang="en-US" dirty="0"/>
              <a:t>Can accommodations be made?</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2583949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Undue hardship</a:t>
            </a:r>
          </a:p>
        </p:txBody>
      </p:sp>
      <p:sp>
        <p:nvSpPr>
          <p:cNvPr id="3" name="Content Placeholder 2"/>
          <p:cNvSpPr>
            <a:spLocks noGrp="1"/>
          </p:cNvSpPr>
          <p:nvPr>
            <p:ph idx="1"/>
          </p:nvPr>
        </p:nvSpPr>
        <p:spPr/>
        <p:txBody>
          <a:bodyPr/>
          <a:lstStyle/>
          <a:p>
            <a:r>
              <a:rPr lang="en-US" dirty="0"/>
              <a:t>Not minor inconvenience</a:t>
            </a:r>
          </a:p>
          <a:p>
            <a:r>
              <a:rPr lang="en-US" dirty="0"/>
              <a:t>Financial costs must be significant</a:t>
            </a:r>
          </a:p>
          <a:p>
            <a:r>
              <a:rPr lang="en-US" dirty="0"/>
              <a:t>Costs must be for the entire organization</a:t>
            </a:r>
          </a:p>
          <a:p>
            <a:r>
              <a:rPr lang="en-US" dirty="0"/>
              <a:t>Health and safety must be considered</a:t>
            </a:r>
          </a:p>
          <a:p>
            <a:r>
              <a:rPr lang="en-US" dirty="0"/>
              <a:t>Employer must have evidence</a:t>
            </a:r>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960635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Medical information</a:t>
            </a:r>
          </a:p>
        </p:txBody>
      </p:sp>
      <p:sp>
        <p:nvSpPr>
          <p:cNvPr id="3" name="Content Placeholder 2"/>
          <p:cNvSpPr>
            <a:spLocks noGrp="1"/>
          </p:cNvSpPr>
          <p:nvPr>
            <p:ph idx="1"/>
          </p:nvPr>
        </p:nvSpPr>
        <p:spPr/>
        <p:txBody>
          <a:bodyPr/>
          <a:lstStyle/>
          <a:p>
            <a:r>
              <a:rPr lang="en-US" dirty="0"/>
              <a:t>Diagnosis not required</a:t>
            </a:r>
          </a:p>
          <a:p>
            <a:r>
              <a:rPr lang="en-US" dirty="0"/>
              <a:t>Information relevant to the accommodation needed</a:t>
            </a:r>
          </a:p>
          <a:p>
            <a:r>
              <a:rPr lang="en-US" dirty="0"/>
              <a:t>Information relating to restrictions, capabilities</a:t>
            </a:r>
          </a:p>
          <a:p>
            <a:r>
              <a:rPr lang="en-US" dirty="0"/>
              <a:t>Employers can ask for more if they need it, but must be specific</a:t>
            </a:r>
          </a:p>
          <a:p>
            <a:r>
              <a:rPr lang="en-US" dirty="0"/>
              <a:t>Employee should choose which doctor to see</a:t>
            </a:r>
          </a:p>
          <a:p>
            <a:r>
              <a:rPr lang="en-US" dirty="0"/>
              <a:t>IME in some cases but this is not the “company doctor”</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4179258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Recourse </a:t>
            </a:r>
          </a:p>
        </p:txBody>
      </p:sp>
      <p:sp>
        <p:nvSpPr>
          <p:cNvPr id="3" name="Content Placeholder 2"/>
          <p:cNvSpPr>
            <a:spLocks noGrp="1"/>
          </p:cNvSpPr>
          <p:nvPr>
            <p:ph idx="1"/>
          </p:nvPr>
        </p:nvSpPr>
        <p:spPr/>
        <p:txBody>
          <a:bodyPr/>
          <a:lstStyle/>
          <a:p>
            <a:r>
              <a:rPr lang="en-US" dirty="0"/>
              <a:t>Grievance (cite collective agreement and human rights legislation)</a:t>
            </a:r>
          </a:p>
          <a:p>
            <a:r>
              <a:rPr lang="en-US" dirty="0"/>
              <a:t>Human rights complaint (may be deferred to grievance process)</a:t>
            </a:r>
          </a:p>
          <a:p>
            <a:r>
              <a:rPr lang="en-US" dirty="0"/>
              <a:t>CLC Part XX</a:t>
            </a:r>
          </a:p>
          <a:p>
            <a:r>
              <a:rPr lang="en-US" dirty="0"/>
              <a:t>For workplace injuries, recourse under Workers Compensation legislation</a:t>
            </a:r>
          </a:p>
          <a:p>
            <a:endParaRPr lang="en-US" dirty="0"/>
          </a:p>
          <a:p>
            <a:pPr marL="0" indent="0">
              <a:buNone/>
            </a:pPr>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838522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p:txBody>
          <a:bodyPr/>
          <a:lstStyle/>
          <a:p>
            <a:r>
              <a:rPr lang="en-US" dirty="0"/>
              <a:t>To define the duty to accommodate and recognize when accommodation is needed</a:t>
            </a:r>
          </a:p>
          <a:p>
            <a:r>
              <a:rPr lang="en-US" dirty="0"/>
              <a:t>To develop an understanding of the responsibilities of the parties with regards to workplace accommodation</a:t>
            </a:r>
          </a:p>
          <a:p>
            <a:r>
              <a:rPr lang="en-US" dirty="0"/>
              <a:t>To identify where to go for assistance and resources when dealing with workplace accommodation issues</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2971509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Accommodation scenarios </a:t>
            </a:r>
          </a:p>
        </p:txBody>
      </p:sp>
      <p:sp>
        <p:nvSpPr>
          <p:cNvPr id="3" name="Content Placeholder 2"/>
          <p:cNvSpPr>
            <a:spLocks noGrp="1"/>
          </p:cNvSpPr>
          <p:nvPr>
            <p:ph idx="1"/>
          </p:nvPr>
        </p:nvSpPr>
        <p:spPr/>
        <p:txBody>
          <a:bodyPr/>
          <a:lstStyle/>
          <a:p>
            <a:r>
              <a:rPr lang="en-US" dirty="0"/>
              <a:t>What kind of an accommodation issue is this? Why?</a:t>
            </a:r>
          </a:p>
          <a:p>
            <a:r>
              <a:rPr lang="en-US" dirty="0"/>
              <a:t>What would be your next steps in dealing with this if you were asked for assistance or what would be your advice to a rep/steward?</a:t>
            </a:r>
          </a:p>
          <a:p>
            <a:pPr marL="0" indent="0">
              <a:buNone/>
            </a:pPr>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3967265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p:txBody>
          <a:bodyPr/>
          <a:lstStyle/>
          <a:p>
            <a:r>
              <a:rPr lang="en-US" dirty="0"/>
              <a:t>Component/PSAC staff</a:t>
            </a:r>
          </a:p>
          <a:p>
            <a:r>
              <a:rPr lang="en-US" dirty="0"/>
              <a:t>Duty to Accommodate: A PSAC Guide for Local Representatives</a:t>
            </a:r>
          </a:p>
          <a:p>
            <a:r>
              <a:rPr lang="en-US" dirty="0"/>
              <a:t>Other union training on the duty to accommodate</a:t>
            </a:r>
          </a:p>
          <a:p>
            <a:r>
              <a:rPr lang="en-US" dirty="0"/>
              <a:t>Applicable Human Rights Commission websites</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1175524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600" dirty="0"/>
              <a:t>Additional questions?</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3018490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experience do you have with DTA?</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76370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duty to accommodate?</a:t>
            </a:r>
          </a:p>
        </p:txBody>
      </p:sp>
      <p:pic>
        <p:nvPicPr>
          <p:cNvPr id="9" name="Content Placeholder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pic>
        <p:nvPicPr>
          <p:cNvPr id="4" name="Accommodation - It's a right ! _ ᐱᔭᒃᓴᖓ ᐃᓂᖃᕐᑎᑦᑎᓗᓂ">
            <a:hlinkClick r:id="" action="ppaction://media"/>
          </p:cNvPr>
          <p:cNvPicPr>
            <a:picLocks noChangeAspect="1"/>
          </p:cNvPicPr>
          <p:nvPr>
            <a:videoFile r:link="rId1"/>
            <p:extLst>
              <p:ext uri="{DAA4B4D4-6D71-4841-9C94-3DE7FCFB9230}">
                <p14:media xmlns:p14="http://schemas.microsoft.com/office/powerpoint/2010/main" r:embed="rId2">
                  <p14:trim st="20493"/>
                </p14:media>
              </p:ext>
            </p:extLst>
          </p:nvPr>
        </p:nvPicPr>
        <p:blipFill>
          <a:blip r:embed="rId6"/>
          <a:stretch>
            <a:fillRect/>
          </a:stretch>
        </p:blipFill>
        <p:spPr>
          <a:xfrm>
            <a:off x="2417999" y="1418988"/>
            <a:ext cx="7356002" cy="4137751"/>
          </a:xfrm>
          <a:prstGeom prst="rect">
            <a:avLst/>
          </a:prstGeom>
        </p:spPr>
      </p:pic>
    </p:spTree>
    <p:extLst>
      <p:ext uri="{BB962C8B-B14F-4D97-AF65-F5344CB8AC3E}">
        <p14:creationId xmlns:p14="http://schemas.microsoft.com/office/powerpoint/2010/main" val="33591919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duty to accommodate?</a:t>
            </a:r>
          </a:p>
        </p:txBody>
      </p:sp>
      <p:pic>
        <p:nvPicPr>
          <p:cNvPr id="9" name="Content Placeholder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
        <p:nvSpPr>
          <p:cNvPr id="3" name="Content Placeholder 2"/>
          <p:cNvSpPr>
            <a:spLocks noGrp="1"/>
          </p:cNvSpPr>
          <p:nvPr>
            <p:ph idx="1"/>
          </p:nvPr>
        </p:nvSpPr>
        <p:spPr/>
        <p:txBody>
          <a:bodyPr/>
          <a:lstStyle/>
          <a:p>
            <a:r>
              <a:rPr lang="en-US" dirty="0"/>
              <a:t>Video</a:t>
            </a:r>
          </a:p>
          <a:p>
            <a:r>
              <a:rPr lang="en-US" dirty="0">
                <a:hlinkClick r:id="rId6"/>
              </a:rPr>
              <a:t>https://youtu.be/kGShnVjzq94</a:t>
            </a:r>
            <a:r>
              <a:rPr lang="en-US" dirty="0"/>
              <a:t> </a:t>
            </a:r>
          </a:p>
        </p:txBody>
      </p:sp>
      <p:pic>
        <p:nvPicPr>
          <p:cNvPr id="4" name="Accommodation - It's a right ! _ ᐱᔭᒃᓴᖓ ᐃᓂᖃᕐᑎᑦᑎᓗᓂ">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 y="1"/>
            <a:ext cx="12191999" cy="6858000"/>
          </a:xfrm>
          <a:prstGeom prst="rect">
            <a:avLst/>
          </a:prstGeom>
        </p:spPr>
      </p:pic>
    </p:spTree>
    <p:extLst>
      <p:ext uri="{BB962C8B-B14F-4D97-AF65-F5344CB8AC3E}">
        <p14:creationId xmlns:p14="http://schemas.microsoft.com/office/powerpoint/2010/main" val="361453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0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duty to accommodate?</a:t>
            </a:r>
          </a:p>
        </p:txBody>
      </p:sp>
      <p:sp>
        <p:nvSpPr>
          <p:cNvPr id="3" name="Content Placeholder 2"/>
          <p:cNvSpPr>
            <a:spLocks noGrp="1"/>
          </p:cNvSpPr>
          <p:nvPr>
            <p:ph idx="1"/>
          </p:nvPr>
        </p:nvSpPr>
        <p:spPr>
          <a:xfrm>
            <a:off x="838200" y="1564853"/>
            <a:ext cx="10515600" cy="4351338"/>
          </a:xfrm>
        </p:spPr>
        <p:txBody>
          <a:bodyPr>
            <a:normAutofit/>
          </a:bodyPr>
          <a:lstStyle/>
          <a:p>
            <a:pPr marL="0" indent="0">
              <a:buNone/>
            </a:pPr>
            <a:r>
              <a:rPr lang="en-US" sz="2400" dirty="0"/>
              <a:t>The duty to accommodate is the duty of employers to make sure that their workplaces are inclusive and allow all workers to participate fully. This duty relates to the grounds of discrimination in human rights laws.  </a:t>
            </a:r>
          </a:p>
          <a:p>
            <a:pPr marL="0" indent="0">
              <a:buNone/>
            </a:pPr>
            <a:r>
              <a:rPr lang="en-US" sz="2400" dirty="0"/>
              <a:t>What does this mean?</a:t>
            </a:r>
          </a:p>
          <a:p>
            <a:r>
              <a:rPr lang="en-US" sz="2400" dirty="0"/>
              <a:t>The employer must design policies, procedures, requirements, standards and practices so that they do not create barriers to employees’ participation based on human rights grounds.</a:t>
            </a:r>
          </a:p>
          <a:p>
            <a:r>
              <a:rPr lang="en-US" sz="2400" dirty="0"/>
              <a:t>The employer must adapt the workplace (physical work space or equipment, or workplace rules, practices </a:t>
            </a:r>
            <a:r>
              <a:rPr lang="en-US" sz="2400" dirty="0" err="1"/>
              <a:t>etc</a:t>
            </a:r>
            <a:r>
              <a:rPr lang="en-US" sz="2400" dirty="0"/>
              <a:t>) to ensure that individual workers can fully participate.</a:t>
            </a:r>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2512597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covered?</a:t>
            </a:r>
          </a:p>
        </p:txBody>
      </p:sp>
      <p:sp>
        <p:nvSpPr>
          <p:cNvPr id="3" name="Content Placeholder 2"/>
          <p:cNvSpPr>
            <a:spLocks noGrp="1"/>
          </p:cNvSpPr>
          <p:nvPr>
            <p:ph idx="1"/>
          </p:nvPr>
        </p:nvSpPr>
        <p:spPr/>
        <p:txBody>
          <a:bodyPr/>
          <a:lstStyle/>
          <a:p>
            <a:r>
              <a:rPr lang="en-US" dirty="0"/>
              <a:t>Applies to all grounds under human rights laws</a:t>
            </a:r>
          </a:p>
          <a:p>
            <a:r>
              <a:rPr lang="en-US" dirty="0"/>
              <a:t>Usually includes: race or colour; religion or creed; age; sex or gender; marital Status; disability; sexual orientation; national or ethnic origin; family status; ancestry or place of origin; gender identity and/or gender expression</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660039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956"/>
            <a:ext cx="10515600" cy="1325563"/>
          </a:xfrm>
        </p:spPr>
        <p:txBody>
          <a:bodyPr/>
          <a:lstStyle/>
          <a:p>
            <a:r>
              <a:rPr lang="en-US" dirty="0"/>
              <a:t>Duty to accommodate in practice</a:t>
            </a:r>
          </a:p>
        </p:txBody>
      </p:sp>
      <p:sp>
        <p:nvSpPr>
          <p:cNvPr id="3" name="Content Placeholder 2"/>
          <p:cNvSpPr>
            <a:spLocks noGrp="1"/>
          </p:cNvSpPr>
          <p:nvPr>
            <p:ph idx="1"/>
          </p:nvPr>
        </p:nvSpPr>
        <p:spPr>
          <a:xfrm>
            <a:off x="838200" y="1297119"/>
            <a:ext cx="10515600" cy="4351338"/>
          </a:xfrm>
        </p:spPr>
        <p:txBody>
          <a:bodyPr>
            <a:normAutofit/>
          </a:bodyPr>
          <a:lstStyle/>
          <a:p>
            <a:pPr marL="0" indent="0">
              <a:buNone/>
            </a:pPr>
            <a:r>
              <a:rPr lang="en-US" sz="2400" dirty="0"/>
              <a:t>If a barrier prevents a worker from fully participating in the workplace, the employer must accommodate to the point of undue hardship</a:t>
            </a:r>
          </a:p>
          <a:p>
            <a:pPr marL="0" indent="0">
              <a:buNone/>
            </a:pPr>
            <a:r>
              <a:rPr lang="en-US" sz="2400" dirty="0"/>
              <a:t>Examples:</a:t>
            </a:r>
          </a:p>
          <a:p>
            <a:r>
              <a:rPr lang="en-US" sz="2400" dirty="0"/>
              <a:t>designing physical spaces with accessibility in mind for people with different needs</a:t>
            </a:r>
          </a:p>
          <a:p>
            <a:r>
              <a:rPr lang="en-US" sz="2400" dirty="0"/>
              <a:t>ensuring policies on absences from work are inclusive and flexible enough to adapt to different family obligations or religious requirements</a:t>
            </a:r>
          </a:p>
          <a:p>
            <a:r>
              <a:rPr lang="en-US" sz="2400" dirty="0"/>
              <a:t>providing an adapted workstation if a worker has disability-related ergonomic needs </a:t>
            </a:r>
          </a:p>
          <a:p>
            <a:r>
              <a:rPr lang="en-US" sz="2400" dirty="0"/>
              <a:t>allowing a gradual return to work that involves part-time hours for a specified period of time after an employee’s long term absence </a:t>
            </a:r>
          </a:p>
          <a:p>
            <a:pPr marL="0" indent="0">
              <a:buNone/>
            </a:pPr>
            <a:endParaRPr lang="en-US" sz="2400" dirty="0"/>
          </a:p>
          <a:p>
            <a:endParaRPr lang="en-US" dirty="0"/>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2700613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Responsibilities of the parties</a:t>
            </a:r>
          </a:p>
        </p:txBody>
      </p:sp>
      <p:sp>
        <p:nvSpPr>
          <p:cNvPr id="3" name="Content Placeholder 2"/>
          <p:cNvSpPr>
            <a:spLocks noGrp="1"/>
          </p:cNvSpPr>
          <p:nvPr>
            <p:ph idx="1"/>
          </p:nvPr>
        </p:nvSpPr>
        <p:spPr/>
        <p:txBody>
          <a:bodyPr/>
          <a:lstStyle/>
          <a:p>
            <a:r>
              <a:rPr lang="en-US" dirty="0"/>
              <a:t>The employer has the primary responsibility</a:t>
            </a:r>
          </a:p>
          <a:p>
            <a:r>
              <a:rPr lang="en-US" dirty="0"/>
              <a:t>The worker requiring accommodation also has some responsibilities</a:t>
            </a:r>
          </a:p>
          <a:p>
            <a:r>
              <a:rPr lang="en-US" dirty="0"/>
              <a:t>Unions and other employees have responsibilities as well</a:t>
            </a:r>
          </a:p>
        </p:txBody>
      </p:sp>
      <p:pic>
        <p:nvPicPr>
          <p:cNvPr id="9"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56739"/>
            <a:ext cx="12192000" cy="1301262"/>
          </a:xfrm>
          <a:prstGeom prst="rect">
            <a:avLst/>
          </a:prstGeom>
        </p:spPr>
      </p:pic>
    </p:spTree>
    <p:extLst>
      <p:ext uri="{BB962C8B-B14F-4D97-AF65-F5344CB8AC3E}">
        <p14:creationId xmlns:p14="http://schemas.microsoft.com/office/powerpoint/2010/main" val="170391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1049</TotalTime>
  <Words>1659</Words>
  <Application>Microsoft Office PowerPoint</Application>
  <PresentationFormat>Widescreen</PresentationFormat>
  <Paragraphs>153</Paragraphs>
  <Slides>22</Slides>
  <Notes>22</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Duty to accommodate</vt:lpstr>
      <vt:lpstr>Learning Objectives</vt:lpstr>
      <vt:lpstr>What experience do you have with DTA?</vt:lpstr>
      <vt:lpstr>What is the duty to accommodate?</vt:lpstr>
      <vt:lpstr>What is the duty to accommodate?</vt:lpstr>
      <vt:lpstr>What is the duty to accommodate?</vt:lpstr>
      <vt:lpstr>Who is covered?</vt:lpstr>
      <vt:lpstr>Duty to accommodate in practice</vt:lpstr>
      <vt:lpstr>Responsibilities of the parties</vt:lpstr>
      <vt:lpstr>Responsibilities of the employer</vt:lpstr>
      <vt:lpstr>Responsibilities of the worker</vt:lpstr>
      <vt:lpstr>Responsibilities of the union</vt:lpstr>
      <vt:lpstr>Others who may be involved in workplace accommodation</vt:lpstr>
      <vt:lpstr>Steps in the accommodation process</vt:lpstr>
      <vt:lpstr>PowerPoint Presentation</vt:lpstr>
      <vt:lpstr>Bone fide occupational requirement (BFOR)</vt:lpstr>
      <vt:lpstr>Undue hardship</vt:lpstr>
      <vt:lpstr>Medical information</vt:lpstr>
      <vt:lpstr>Recourse </vt:lpstr>
      <vt:lpstr>Accommodation scenarios </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Duty to accommodate</dc:title>
  <dc:creator>Allison Pilon</dc:creator>
  <cp:lastModifiedBy>UNDE National Office</cp:lastModifiedBy>
  <cp:revision>28</cp:revision>
  <dcterms:created xsi:type="dcterms:W3CDTF">2018-07-31T18:29:46Z</dcterms:created>
  <dcterms:modified xsi:type="dcterms:W3CDTF">2019-02-23T19:27:12Z</dcterms:modified>
</cp:coreProperties>
</file>