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6" r:id="rId7"/>
    <p:sldId id="268" r:id="rId8"/>
    <p:sldId id="269" r:id="rId9"/>
    <p:sldId id="261" r:id="rId10"/>
    <p:sldId id="262" r:id="rId11"/>
    <p:sldId id="263" r:id="rId12"/>
    <p:sldId id="264" r:id="rId13"/>
    <p:sldId id="265" r:id="rId14"/>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368" autoAdjust="0"/>
    <p:restoredTop sz="94660"/>
  </p:normalViewPr>
  <p:slideViewPr>
    <p:cSldViewPr snapToGrid="0">
      <p:cViewPr varScale="1">
        <p:scale>
          <a:sx n="72" d="100"/>
          <a:sy n="72" d="100"/>
        </p:scale>
        <p:origin x="11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0A7401BE-6EBE-4ACD-96EF-6265A72CF1D0}" type="datetimeFigureOut">
              <a:rPr lang="en-US" smtClean="0"/>
              <a:t>2/25/2019</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4040CAE4-BDE8-4024-9EB7-DB470BF7B84A}" type="slidenum">
              <a:rPr lang="en-US" smtClean="0"/>
              <a:t>‹#›</a:t>
            </a:fld>
            <a:endParaRPr lang="en-US"/>
          </a:p>
        </p:txBody>
      </p:sp>
    </p:spTree>
    <p:extLst>
      <p:ext uri="{BB962C8B-B14F-4D97-AF65-F5344CB8AC3E}">
        <p14:creationId xmlns:p14="http://schemas.microsoft.com/office/powerpoint/2010/main" val="731326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Division 13 of the Act at Section 190 identifies the various types of unfair </a:t>
            </a:r>
            <a:r>
              <a:rPr lang="en-US" dirty="0" err="1"/>
              <a:t>labour</a:t>
            </a:r>
            <a:r>
              <a:rPr lang="en-US" dirty="0"/>
              <a:t> practice complaints:</a:t>
            </a:r>
          </a:p>
          <a:p>
            <a:endParaRPr lang="en-US" dirty="0"/>
          </a:p>
          <a:p>
            <a:r>
              <a:rPr lang="en-US" dirty="0"/>
              <a:t>	1.  violation of section 56 – duty to observe terms and conditions</a:t>
            </a:r>
          </a:p>
          <a:p>
            <a:endParaRPr lang="en-US" dirty="0"/>
          </a:p>
          <a:p>
            <a:r>
              <a:rPr lang="en-US" dirty="0"/>
              <a:t>	2.  violation of section 106 – duty to bargain in good faith</a:t>
            </a:r>
          </a:p>
          <a:p>
            <a:endParaRPr lang="en-US" dirty="0"/>
          </a:p>
          <a:p>
            <a:r>
              <a:rPr lang="en-US" dirty="0"/>
              <a:t>	3.  violation of section 107 – duty to observe terms and conditions</a:t>
            </a:r>
          </a:p>
          <a:p>
            <a:endParaRPr lang="en-US" dirty="0"/>
          </a:p>
          <a:p>
            <a:r>
              <a:rPr lang="en-US" dirty="0"/>
              <a:t>	4.  violation of subsection 110(3) – duty to bargain in good faith</a:t>
            </a:r>
          </a:p>
          <a:p>
            <a:endParaRPr lang="en-US" dirty="0"/>
          </a:p>
          <a:p>
            <a:endParaRPr lang="en-US" dirty="0"/>
          </a:p>
        </p:txBody>
      </p:sp>
      <p:sp>
        <p:nvSpPr>
          <p:cNvPr id="4" name="Slide Number Placeholder 3"/>
          <p:cNvSpPr>
            <a:spLocks noGrp="1"/>
          </p:cNvSpPr>
          <p:nvPr>
            <p:ph type="sldNum" sz="quarter" idx="5"/>
          </p:nvPr>
        </p:nvSpPr>
        <p:spPr/>
        <p:txBody>
          <a:bodyPr/>
          <a:lstStyle/>
          <a:p>
            <a:fld id="{25A37DF9-08B7-43D7-968E-8F0951364A22}" type="slidenum">
              <a:rPr lang="en-US" smtClean="0"/>
              <a:t>7</a:t>
            </a:fld>
            <a:endParaRPr lang="en-US"/>
          </a:p>
        </p:txBody>
      </p:sp>
    </p:spTree>
    <p:extLst>
      <p:ext uri="{BB962C8B-B14F-4D97-AF65-F5344CB8AC3E}">
        <p14:creationId xmlns:p14="http://schemas.microsoft.com/office/powerpoint/2010/main" val="1232795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8420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DF35E9D7-146D-45A5-86DC-13D8C2BB114C}" type="datetimeFigureOut">
              <a:rPr lang="en-US" smtClean="0"/>
              <a:t>2/25/2019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786054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3637783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95939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392745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43679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288466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115748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613308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223316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35E9D7-146D-45A5-86DC-13D8C2BB114C}"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395147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35E9D7-146D-45A5-86DC-13D8C2BB114C}" type="datetimeFigureOut">
              <a:rPr lang="en-US" smtClean="0"/>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556096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35E9D7-146D-45A5-86DC-13D8C2BB114C}" type="datetimeFigureOut">
              <a:rPr lang="en-US" smtClean="0"/>
              <a:t>2/25/2019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28243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35E9D7-146D-45A5-86DC-13D8C2BB114C}" type="datetimeFigureOut">
              <a:rPr lang="en-US" smtClean="0"/>
              <a:t>2/25/2019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0179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35E9D7-146D-45A5-86DC-13D8C2BB114C}" type="datetimeFigureOut">
              <a:rPr lang="en-US" smtClean="0"/>
              <a:t>2/25/2019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159813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F35E9D7-146D-45A5-86DC-13D8C2BB114C}" type="datetimeFigureOut">
              <a:rPr lang="en-US" smtClean="0"/>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3135695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F35E9D7-146D-45A5-86DC-13D8C2BB114C}" type="datetimeFigureOut">
              <a:rPr lang="en-US" smtClean="0"/>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E9884-81B6-4308-BB3F-15E2BD418957}" type="slidenum">
              <a:rPr lang="en-US" smtClean="0"/>
              <a:t>‹#›</a:t>
            </a:fld>
            <a:endParaRPr lang="en-US"/>
          </a:p>
        </p:txBody>
      </p:sp>
    </p:spTree>
    <p:extLst>
      <p:ext uri="{BB962C8B-B14F-4D97-AF65-F5344CB8AC3E}">
        <p14:creationId xmlns:p14="http://schemas.microsoft.com/office/powerpoint/2010/main" val="384698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F35E9D7-146D-45A5-86DC-13D8C2BB114C}" type="datetimeFigureOut">
              <a:rPr lang="en-US" smtClean="0"/>
              <a:t>2/25/2019</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0EE9884-81B6-4308-BB3F-15E2BD418957}" type="slidenum">
              <a:rPr lang="en-US" smtClean="0"/>
              <a:t>‹#›</a:t>
            </a:fld>
            <a:endParaRPr lang="en-US"/>
          </a:p>
        </p:txBody>
      </p:sp>
    </p:spTree>
    <p:extLst>
      <p:ext uri="{BB962C8B-B14F-4D97-AF65-F5344CB8AC3E}">
        <p14:creationId xmlns:p14="http://schemas.microsoft.com/office/powerpoint/2010/main" val="60571297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laws-lois.justice.gc.ca/eng/acts/R-10"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laws-lois.justice.gc.ca/eng/acts/R-10"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4B54-2258-4B12-AC79-5BD78EFF58A1}"/>
              </a:ext>
            </a:extLst>
          </p:cNvPr>
          <p:cNvSpPr>
            <a:spLocks noGrp="1"/>
          </p:cNvSpPr>
          <p:nvPr>
            <p:ph type="ctrTitle" idx="4294967295"/>
          </p:nvPr>
        </p:nvSpPr>
        <p:spPr>
          <a:xfrm>
            <a:off x="1732547" y="2870200"/>
            <a:ext cx="9144000" cy="2387600"/>
          </a:xfrm>
        </p:spPr>
        <p:txBody>
          <a:bodyPr>
            <a:normAutofit fontScale="90000"/>
          </a:bodyPr>
          <a:lstStyle/>
          <a:p>
            <a:pPr algn="ctr"/>
            <a:br>
              <a:rPr lang="en-US" sz="2800" b="1" dirty="0">
                <a:solidFill>
                  <a:schemeClr val="bg1"/>
                </a:solidFill>
              </a:rPr>
            </a:br>
            <a:br>
              <a:rPr lang="en-US" sz="2800" b="1" dirty="0">
                <a:solidFill>
                  <a:schemeClr val="bg1"/>
                </a:solidFill>
              </a:rPr>
            </a:br>
            <a:br>
              <a:rPr lang="en-US" sz="2800" b="1" dirty="0">
                <a:solidFill>
                  <a:schemeClr val="bg1"/>
                </a:solidFill>
              </a:rPr>
            </a:br>
            <a:r>
              <a:rPr lang="en-US" sz="5300" b="1" dirty="0">
                <a:solidFill>
                  <a:schemeClr val="bg1"/>
                </a:solidFill>
              </a:rPr>
              <a:t>UNFAIR LABOUR PRACTICE COMPLAINTS</a:t>
            </a:r>
            <a:br>
              <a:rPr lang="en-US" sz="1400" b="1" dirty="0">
                <a:solidFill>
                  <a:schemeClr val="bg1"/>
                </a:solidFill>
              </a:rPr>
            </a:br>
            <a:br>
              <a:rPr lang="en-US" sz="1400" b="1" dirty="0">
                <a:solidFill>
                  <a:schemeClr val="bg1"/>
                </a:solidFill>
              </a:rPr>
            </a:br>
            <a:br>
              <a:rPr lang="en-US" sz="1400" b="1" dirty="0">
                <a:solidFill>
                  <a:schemeClr val="bg1"/>
                </a:solidFill>
              </a:rPr>
            </a:br>
            <a:br>
              <a:rPr lang="en-US" sz="1400" b="1" dirty="0">
                <a:solidFill>
                  <a:schemeClr val="bg1"/>
                </a:solidFill>
              </a:rPr>
            </a:br>
            <a:br>
              <a:rPr lang="en-US" sz="1400" b="1" dirty="0">
                <a:solidFill>
                  <a:schemeClr val="bg1"/>
                </a:solidFill>
              </a:rPr>
            </a:br>
            <a:br>
              <a:rPr lang="en-US" sz="1400" b="1" dirty="0">
                <a:solidFill>
                  <a:schemeClr val="bg1"/>
                </a:solidFill>
              </a:rPr>
            </a:br>
            <a:endParaRPr lang="en-US" sz="1400" b="1" dirty="0">
              <a:solidFill>
                <a:schemeClr val="bg1"/>
              </a:solidFill>
            </a:endParaRPr>
          </a:p>
        </p:txBody>
      </p:sp>
      <p:sp>
        <p:nvSpPr>
          <p:cNvPr id="3" name="Subtitle 2">
            <a:extLst>
              <a:ext uri="{FF2B5EF4-FFF2-40B4-BE49-F238E27FC236}">
                <a16:creationId xmlns:a16="http://schemas.microsoft.com/office/drawing/2014/main" id="{13096740-C950-481B-9B52-0EEF0E9D6C71}"/>
              </a:ext>
            </a:extLst>
          </p:cNvPr>
          <p:cNvSpPr>
            <a:spLocks noGrp="1"/>
          </p:cNvSpPr>
          <p:nvPr>
            <p:ph type="subTitle" idx="4294967295"/>
          </p:nvPr>
        </p:nvSpPr>
        <p:spPr>
          <a:xfrm>
            <a:off x="0" y="3602038"/>
            <a:ext cx="9144000" cy="1655762"/>
          </a:xfrm>
        </p:spPr>
        <p:txBody>
          <a:bodyPr/>
          <a:lstStyle/>
          <a:p>
            <a:endParaRPr lang="en-US" dirty="0"/>
          </a:p>
          <a:p>
            <a:endParaRPr lang="en-US" dirty="0"/>
          </a:p>
        </p:txBody>
      </p:sp>
      <p:sp>
        <p:nvSpPr>
          <p:cNvPr id="4" name="TextBox 3">
            <a:extLst>
              <a:ext uri="{FF2B5EF4-FFF2-40B4-BE49-F238E27FC236}">
                <a16:creationId xmlns:a16="http://schemas.microsoft.com/office/drawing/2014/main" id="{B3BD41E7-85E5-4170-95A7-00E0BFB5E9D9}"/>
              </a:ext>
            </a:extLst>
          </p:cNvPr>
          <p:cNvSpPr txBox="1"/>
          <p:nvPr/>
        </p:nvSpPr>
        <p:spPr>
          <a:xfrm>
            <a:off x="3200399" y="934621"/>
            <a:ext cx="6208295" cy="1569660"/>
          </a:xfrm>
          <a:prstGeom prst="rect">
            <a:avLst/>
          </a:prstGeom>
          <a:noFill/>
        </p:spPr>
        <p:txBody>
          <a:bodyPr wrap="square" rtlCol="0">
            <a:spAutoFit/>
          </a:bodyPr>
          <a:lstStyle/>
          <a:p>
            <a:pPr algn="ctr"/>
            <a:r>
              <a:rPr lang="en-US" sz="2400" b="1" dirty="0">
                <a:solidFill>
                  <a:schemeClr val="bg1"/>
                </a:solidFill>
              </a:rPr>
              <a:t>UNDE NATIONAL PRESIDENT’S CONFERENCE </a:t>
            </a:r>
          </a:p>
          <a:p>
            <a:pPr algn="ctr"/>
            <a:r>
              <a:rPr lang="en-US" sz="2400" b="1" dirty="0">
                <a:solidFill>
                  <a:schemeClr val="bg1"/>
                </a:solidFill>
              </a:rPr>
              <a:t>OTTAWA</a:t>
            </a:r>
          </a:p>
          <a:p>
            <a:pPr algn="ctr"/>
            <a:r>
              <a:rPr lang="en-US" sz="2400" b="1" dirty="0">
                <a:solidFill>
                  <a:schemeClr val="bg1"/>
                </a:solidFill>
              </a:rPr>
              <a:t> FEBRUARY 22-23, 2019</a:t>
            </a:r>
          </a:p>
        </p:txBody>
      </p:sp>
    </p:spTree>
    <p:extLst>
      <p:ext uri="{BB962C8B-B14F-4D97-AF65-F5344CB8AC3E}">
        <p14:creationId xmlns:p14="http://schemas.microsoft.com/office/powerpoint/2010/main" val="1436367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7BE37E-DF9D-48F5-8FDA-798114FC2A1A}"/>
              </a:ext>
            </a:extLst>
          </p:cNvPr>
          <p:cNvSpPr txBox="1"/>
          <p:nvPr/>
        </p:nvSpPr>
        <p:spPr>
          <a:xfrm>
            <a:off x="256674" y="804040"/>
            <a:ext cx="11454063" cy="5557675"/>
          </a:xfrm>
          <a:prstGeom prst="rect">
            <a:avLst/>
          </a:prstGeom>
          <a:noFill/>
        </p:spPr>
        <p:txBody>
          <a:bodyPr wrap="square" rtlCol="0">
            <a:spAutoFit/>
          </a:bodyPr>
          <a:lstStyle/>
          <a:p>
            <a:pPr algn="ctr"/>
            <a:r>
              <a:rPr lang="en-US" sz="2800" b="1" dirty="0">
                <a:solidFill>
                  <a:schemeClr val="bg1"/>
                </a:solidFill>
              </a:rPr>
              <a:t>UNFAIR LABOUR PRACTICE COMPLAINTS</a:t>
            </a:r>
          </a:p>
          <a:p>
            <a:pPr algn="ctr"/>
            <a:r>
              <a:rPr lang="en-US" sz="2800" b="1" dirty="0">
                <a:solidFill>
                  <a:schemeClr val="bg1"/>
                </a:solidFill>
              </a:rPr>
              <a:t> – BARGAINING AGENT</a:t>
            </a:r>
          </a:p>
          <a:p>
            <a:pPr algn="ctr"/>
            <a:endParaRPr lang="en-US" sz="2800" b="1" dirty="0">
              <a:solidFill>
                <a:schemeClr val="bg1"/>
              </a:solidFill>
            </a:endParaRPr>
          </a:p>
          <a:p>
            <a:pPr>
              <a:lnSpc>
                <a:spcPct val="200000"/>
              </a:lnSpc>
            </a:pPr>
            <a:r>
              <a:rPr lang="en-US" sz="2800" b="1" dirty="0">
                <a:solidFill>
                  <a:schemeClr val="bg1"/>
                </a:solidFill>
              </a:rPr>
              <a:t>Section 187</a:t>
            </a:r>
            <a:r>
              <a:rPr lang="en-US" sz="2800" dirty="0">
                <a:solidFill>
                  <a:schemeClr val="bg1"/>
                </a:solidFill>
              </a:rPr>
              <a:t> No employee organization that is certified as the bargaining agent for a bargaining unit, and none of its officers and representatives, </a:t>
            </a:r>
            <a:r>
              <a:rPr lang="en-US" sz="2800" b="1" i="1" u="sng" dirty="0">
                <a:solidFill>
                  <a:schemeClr val="bg1"/>
                </a:solidFill>
              </a:rPr>
              <a:t>shall act in a manner that is arbitrary or discriminatory or that is in bad faith in the representation of any employee in the bargaining unit</a:t>
            </a:r>
            <a:r>
              <a:rPr lang="en-US" sz="2800" dirty="0">
                <a:solidFill>
                  <a:schemeClr val="bg1"/>
                </a:solidFill>
              </a:rPr>
              <a:t>.</a:t>
            </a:r>
          </a:p>
        </p:txBody>
      </p:sp>
    </p:spTree>
    <p:extLst>
      <p:ext uri="{BB962C8B-B14F-4D97-AF65-F5344CB8AC3E}">
        <p14:creationId xmlns:p14="http://schemas.microsoft.com/office/powerpoint/2010/main" val="2167250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02C7D-8EFE-4A9F-9338-41E2C6BB601C}"/>
              </a:ext>
            </a:extLst>
          </p:cNvPr>
          <p:cNvSpPr txBox="1"/>
          <p:nvPr/>
        </p:nvSpPr>
        <p:spPr>
          <a:xfrm>
            <a:off x="0" y="0"/>
            <a:ext cx="11630526" cy="6370975"/>
          </a:xfrm>
          <a:prstGeom prst="rect">
            <a:avLst/>
          </a:prstGeom>
          <a:noFill/>
        </p:spPr>
        <p:txBody>
          <a:bodyPr wrap="square" rtlCol="0">
            <a:spAutoFit/>
          </a:bodyPr>
          <a:lstStyle/>
          <a:p>
            <a:r>
              <a:rPr lang="en-US" sz="2400" b="1" dirty="0">
                <a:solidFill>
                  <a:schemeClr val="bg1"/>
                </a:solidFill>
              </a:rPr>
              <a:t>Section 188</a:t>
            </a:r>
            <a:r>
              <a:rPr lang="en-US" sz="2400" dirty="0">
                <a:solidFill>
                  <a:schemeClr val="bg1"/>
                </a:solidFill>
              </a:rPr>
              <a:t> No employee organization and no officer or representative of an employee organization or other person acting on behalf of an employee organization shall</a:t>
            </a:r>
          </a:p>
          <a:p>
            <a:endParaRPr lang="en-US" sz="2400" dirty="0">
              <a:solidFill>
                <a:schemeClr val="bg1"/>
              </a:solidFill>
            </a:endParaRPr>
          </a:p>
          <a:p>
            <a:r>
              <a:rPr lang="en-US" sz="2400" dirty="0">
                <a:solidFill>
                  <a:schemeClr val="bg1"/>
                </a:solidFill>
              </a:rPr>
              <a:t>(a) except with the consent of the employer, attempt, at an employee’s place of employment during the employee’s working hours, to persuade the employee to become, to refrain from becoming, to continue to be or to cease to be a member of an employee organization;</a:t>
            </a:r>
          </a:p>
          <a:p>
            <a:endParaRPr lang="en-US" sz="2400" dirty="0">
              <a:solidFill>
                <a:schemeClr val="bg1"/>
              </a:solidFill>
            </a:endParaRPr>
          </a:p>
          <a:p>
            <a:r>
              <a:rPr lang="en-US" sz="2400" dirty="0">
                <a:solidFill>
                  <a:schemeClr val="bg1"/>
                </a:solidFill>
              </a:rPr>
              <a:t>(b) expel or suspend an employee from membership in the employee organization or deny an employee membership in the employee organization by applying its membership rules to the employee in a discriminatory manner;</a:t>
            </a:r>
          </a:p>
          <a:p>
            <a:endParaRPr lang="en-US" sz="2400" dirty="0">
              <a:solidFill>
                <a:schemeClr val="bg1"/>
              </a:solidFill>
            </a:endParaRPr>
          </a:p>
          <a:p>
            <a:r>
              <a:rPr lang="en-US" sz="2400" dirty="0">
                <a:solidFill>
                  <a:schemeClr val="bg1"/>
                </a:solidFill>
              </a:rPr>
              <a:t>(c) take disciplinary action against or impose any form of penalty on an employee by applying the employee organization’s standards of discipline to that employee in a discriminatory manner;</a:t>
            </a:r>
          </a:p>
        </p:txBody>
      </p:sp>
    </p:spTree>
    <p:extLst>
      <p:ext uri="{BB962C8B-B14F-4D97-AF65-F5344CB8AC3E}">
        <p14:creationId xmlns:p14="http://schemas.microsoft.com/office/powerpoint/2010/main" val="394799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656A0F-0E99-4CD4-BEAB-20672A89D886}"/>
              </a:ext>
            </a:extLst>
          </p:cNvPr>
          <p:cNvSpPr txBox="1"/>
          <p:nvPr/>
        </p:nvSpPr>
        <p:spPr>
          <a:xfrm>
            <a:off x="645694" y="243512"/>
            <a:ext cx="10471485" cy="6370975"/>
          </a:xfrm>
          <a:prstGeom prst="rect">
            <a:avLst/>
          </a:prstGeom>
          <a:noFill/>
        </p:spPr>
        <p:txBody>
          <a:bodyPr wrap="square" rtlCol="0">
            <a:spAutoFit/>
          </a:bodyPr>
          <a:lstStyle/>
          <a:p>
            <a:r>
              <a:rPr lang="en-US" sz="2400" dirty="0">
                <a:solidFill>
                  <a:schemeClr val="bg1"/>
                </a:solidFill>
              </a:rPr>
              <a:t>(d) expel or suspend an employee from membership in the employee organization, or take disciplinary action against, or impose any form of penalty on, an employee by reason of that employee having exercised any right under this Part or Part 2 or 2.1 or having refused to perform an act that is contrary to this Part or Division 1 of Part 2.1; or</a:t>
            </a:r>
          </a:p>
          <a:p>
            <a:r>
              <a:rPr lang="en-US" sz="2400" dirty="0">
                <a:solidFill>
                  <a:schemeClr val="bg1"/>
                </a:solidFill>
              </a:rPr>
              <a:t>(e) discriminate against a person with respect to membership in an employee organization, or intimidate or coerce a person or impose a financial or other penalty on a person, because that person has</a:t>
            </a:r>
          </a:p>
          <a:p>
            <a:endParaRPr lang="en-US" sz="2400" dirty="0">
              <a:solidFill>
                <a:schemeClr val="bg1"/>
              </a:solidFill>
            </a:endParaRPr>
          </a:p>
          <a:p>
            <a:pPr lvl="1"/>
            <a:r>
              <a:rPr lang="en-US" sz="2400" dirty="0">
                <a:solidFill>
                  <a:schemeClr val="bg1"/>
                </a:solidFill>
              </a:rPr>
              <a:t>(</a:t>
            </a:r>
            <a:r>
              <a:rPr lang="en-US" sz="2400" dirty="0" err="1">
                <a:solidFill>
                  <a:schemeClr val="bg1"/>
                </a:solidFill>
              </a:rPr>
              <a:t>i</a:t>
            </a:r>
            <a:r>
              <a:rPr lang="en-US" sz="2400" dirty="0">
                <a:solidFill>
                  <a:schemeClr val="bg1"/>
                </a:solidFill>
              </a:rPr>
              <a:t>) testified or otherwise participated or may testify or otherwise participate in a proceeding under this Part or Part 2 or 2.1,</a:t>
            </a:r>
          </a:p>
          <a:p>
            <a:pPr lvl="1"/>
            <a:endParaRPr lang="en-US" sz="2400" dirty="0">
              <a:solidFill>
                <a:schemeClr val="bg1"/>
              </a:solidFill>
            </a:endParaRPr>
          </a:p>
          <a:p>
            <a:pPr lvl="1"/>
            <a:r>
              <a:rPr lang="en-US" sz="2400" dirty="0">
                <a:solidFill>
                  <a:schemeClr val="bg1"/>
                </a:solidFill>
              </a:rPr>
              <a:t>(ii) made an application or filed a complaint under this Part or Division 1 of Part 2.1 or presented a grievance under Part 2 or Division 2 of Part 2.1, or</a:t>
            </a:r>
          </a:p>
          <a:p>
            <a:pPr lvl="1"/>
            <a:endParaRPr lang="en-US" sz="2400" dirty="0">
              <a:solidFill>
                <a:schemeClr val="bg1"/>
              </a:solidFill>
            </a:endParaRPr>
          </a:p>
          <a:p>
            <a:pPr lvl="1"/>
            <a:r>
              <a:rPr lang="en-US" sz="2400" dirty="0">
                <a:solidFill>
                  <a:schemeClr val="bg1"/>
                </a:solidFill>
              </a:rPr>
              <a:t>(iii) exercised any right under this Part or Part 2 or 2.1.</a:t>
            </a:r>
          </a:p>
        </p:txBody>
      </p:sp>
    </p:spTree>
    <p:extLst>
      <p:ext uri="{BB962C8B-B14F-4D97-AF65-F5344CB8AC3E}">
        <p14:creationId xmlns:p14="http://schemas.microsoft.com/office/powerpoint/2010/main" val="2139095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1220AB4F-DBEE-4FC5-8C5F-1E51235C03FC}"/>
              </a:ext>
            </a:extLst>
          </p:cNvPr>
          <p:cNvSpPr>
            <a:spLocks noChangeArrowheads="1"/>
          </p:cNvSpPr>
          <p:nvPr/>
        </p:nvSpPr>
        <p:spPr bwMode="auto">
          <a:xfrm>
            <a:off x="3736975" y="17478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3E21D1F8-7100-4853-8429-566170D7C9F1}"/>
              </a:ext>
            </a:extLst>
          </p:cNvPr>
          <p:cNvSpPr>
            <a:spLocks noChangeArrowheads="1"/>
          </p:cNvSpPr>
          <p:nvPr/>
        </p:nvSpPr>
        <p:spPr bwMode="auto">
          <a:xfrm>
            <a:off x="11490847" y="795287"/>
            <a:ext cx="2795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endParaRPr lang="en-US"/>
          </a:p>
        </p:txBody>
      </p:sp>
      <p:sp>
        <p:nvSpPr>
          <p:cNvPr id="8" name="TextBox 7">
            <a:extLst>
              <a:ext uri="{FF2B5EF4-FFF2-40B4-BE49-F238E27FC236}">
                <a16:creationId xmlns:a16="http://schemas.microsoft.com/office/drawing/2014/main" id="{6196AAD6-CBB2-45F2-8927-44BD6FC6748C}"/>
              </a:ext>
            </a:extLst>
          </p:cNvPr>
          <p:cNvSpPr txBox="1"/>
          <p:nvPr/>
        </p:nvSpPr>
        <p:spPr>
          <a:xfrm>
            <a:off x="1" y="0"/>
            <a:ext cx="14117052" cy="7571303"/>
          </a:xfrm>
          <a:prstGeom prst="rect">
            <a:avLst/>
          </a:prstGeom>
          <a:noFill/>
        </p:spPr>
        <p:txBody>
          <a:bodyPr wrap="square" rtlCol="0">
            <a:spAutoFit/>
          </a:bodyPr>
          <a:lstStyle/>
          <a:p>
            <a:pPr algn="ctr"/>
            <a:r>
              <a:rPr lang="en-US" b="1" dirty="0">
                <a:solidFill>
                  <a:schemeClr val="bg1"/>
                </a:solidFill>
              </a:rPr>
              <a:t>DUTY OF FAIR REPRESENTATION</a:t>
            </a:r>
          </a:p>
          <a:p>
            <a:pPr algn="ctr"/>
            <a:endParaRPr lang="en-US" dirty="0">
              <a:solidFill>
                <a:schemeClr val="bg1"/>
              </a:solidFill>
            </a:endParaRPr>
          </a:p>
          <a:p>
            <a:r>
              <a:rPr lang="en-US" b="1" dirty="0">
                <a:solidFill>
                  <a:schemeClr val="bg1"/>
                </a:solidFill>
              </a:rPr>
              <a:t>ARBITRARY</a:t>
            </a:r>
            <a:r>
              <a:rPr lang="en-US" dirty="0">
                <a:solidFill>
                  <a:schemeClr val="bg1"/>
                </a:solidFill>
              </a:rPr>
              <a:t>					</a:t>
            </a:r>
            <a:r>
              <a:rPr lang="en-US" b="1" dirty="0">
                <a:solidFill>
                  <a:schemeClr val="bg1"/>
                </a:solidFill>
              </a:rPr>
              <a:t>DISCRMINATORY</a:t>
            </a:r>
            <a:r>
              <a:rPr lang="en-US" dirty="0">
                <a:solidFill>
                  <a:schemeClr val="bg1"/>
                </a:solidFill>
              </a:rPr>
              <a:t>								</a:t>
            </a:r>
            <a:r>
              <a:rPr lang="en-US" b="1" dirty="0">
                <a:solidFill>
                  <a:schemeClr val="bg1"/>
                </a:solidFill>
              </a:rPr>
              <a:t>BAD FAITH</a:t>
            </a:r>
          </a:p>
          <a:p>
            <a:endParaRPr lang="en-US" dirty="0">
              <a:solidFill>
                <a:schemeClr val="bg1"/>
              </a:solidFill>
            </a:endParaRPr>
          </a:p>
          <a:p>
            <a:r>
              <a:rPr lang="en-US" dirty="0">
                <a:solidFill>
                  <a:schemeClr val="bg1"/>
                </a:solidFill>
              </a:rPr>
              <a:t>-inconsiderate				-departing from past						-intentional deception</a:t>
            </a:r>
          </a:p>
          <a:p>
            <a:r>
              <a:rPr lang="en-US" dirty="0">
                <a:solidFill>
                  <a:schemeClr val="bg1"/>
                </a:solidFill>
              </a:rPr>
              <a:t>treatment					practice in the treatment	</a:t>
            </a:r>
          </a:p>
          <a:p>
            <a:r>
              <a:rPr lang="en-US" dirty="0">
                <a:solidFill>
                  <a:schemeClr val="bg1"/>
                </a:solidFill>
              </a:rPr>
              <a:t>							of different </a:t>
            </a:r>
            <a:r>
              <a:rPr lang="en-US" dirty="0" err="1">
                <a:solidFill>
                  <a:schemeClr val="bg1"/>
                </a:solidFill>
              </a:rPr>
              <a:t>grievors</a:t>
            </a:r>
            <a:r>
              <a:rPr lang="en-US" dirty="0">
                <a:solidFill>
                  <a:schemeClr val="bg1"/>
                </a:solidFill>
              </a:rPr>
              <a:t>							-desire for political revenge</a:t>
            </a:r>
          </a:p>
          <a:p>
            <a:r>
              <a:rPr lang="en-US" dirty="0">
                <a:solidFill>
                  <a:schemeClr val="bg1"/>
                </a:solidFill>
              </a:rPr>
              <a:t>-indifferent treatment	</a:t>
            </a:r>
          </a:p>
          <a:p>
            <a:r>
              <a:rPr lang="en-US" dirty="0">
                <a:solidFill>
                  <a:schemeClr val="bg1"/>
                </a:solidFill>
              </a:rPr>
              <a:t>																		-flagrant dishonesty</a:t>
            </a:r>
          </a:p>
          <a:p>
            <a:r>
              <a:rPr lang="en-US" dirty="0">
                <a:solidFill>
                  <a:schemeClr val="bg1"/>
                </a:solidFill>
              </a:rPr>
              <a:t>-failure to investigate a		-lack of consistency in how			</a:t>
            </a:r>
          </a:p>
          <a:p>
            <a:r>
              <a:rPr lang="en-US" dirty="0">
                <a:solidFill>
                  <a:schemeClr val="bg1"/>
                </a:solidFill>
              </a:rPr>
              <a:t>grievance					</a:t>
            </a:r>
            <a:r>
              <a:rPr lang="en-US" dirty="0" err="1">
                <a:solidFill>
                  <a:schemeClr val="bg1"/>
                </a:solidFill>
              </a:rPr>
              <a:t>grievors</a:t>
            </a:r>
            <a:r>
              <a:rPr lang="en-US" dirty="0">
                <a:solidFill>
                  <a:schemeClr val="bg1"/>
                </a:solidFill>
              </a:rPr>
              <a:t> are treated							-malicious frame of mind</a:t>
            </a:r>
          </a:p>
          <a:p>
            <a:r>
              <a:rPr lang="en-US" dirty="0">
                <a:solidFill>
                  <a:schemeClr val="bg1"/>
                </a:solidFill>
              </a:rPr>
              <a:t>								</a:t>
            </a:r>
          </a:p>
          <a:p>
            <a:r>
              <a:rPr lang="en-US" dirty="0">
                <a:solidFill>
                  <a:schemeClr val="bg1"/>
                </a:solidFill>
              </a:rPr>
              <a:t>-superficial investigation		-treating individuals or groups in				-hostile frame of mind	</a:t>
            </a:r>
          </a:p>
          <a:p>
            <a:r>
              <a:rPr lang="en-US" dirty="0">
                <a:solidFill>
                  <a:schemeClr val="bg1"/>
                </a:solidFill>
              </a:rPr>
              <a:t>							a bargaining unit differently</a:t>
            </a:r>
          </a:p>
          <a:p>
            <a:r>
              <a:rPr lang="en-US" dirty="0">
                <a:solidFill>
                  <a:schemeClr val="bg1"/>
                </a:solidFill>
              </a:rPr>
              <a:t>-lack of fairness or 			 (with no valid </a:t>
            </a:r>
            <a:r>
              <a:rPr lang="en-US" dirty="0" err="1">
                <a:solidFill>
                  <a:schemeClr val="bg1"/>
                </a:solidFill>
              </a:rPr>
              <a:t>labour</a:t>
            </a:r>
            <a:r>
              <a:rPr lang="en-US" dirty="0">
                <a:solidFill>
                  <a:schemeClr val="bg1"/>
                </a:solidFill>
              </a:rPr>
              <a:t> relations reason)		-prior history of personal</a:t>
            </a:r>
          </a:p>
          <a:p>
            <a:r>
              <a:rPr lang="en-US" dirty="0">
                <a:solidFill>
                  <a:schemeClr val="bg1"/>
                </a:solidFill>
              </a:rPr>
              <a:t>Impartiality																hostility</a:t>
            </a:r>
          </a:p>
          <a:p>
            <a:r>
              <a:rPr lang="en-US" dirty="0">
                <a:solidFill>
                  <a:schemeClr val="bg1"/>
                </a:solidFill>
              </a:rPr>
              <a:t>							-no reasonable distinction between	</a:t>
            </a:r>
          </a:p>
          <a:p>
            <a:r>
              <a:rPr lang="en-US" dirty="0">
                <a:solidFill>
                  <a:schemeClr val="bg1"/>
                </a:solidFill>
              </a:rPr>
              <a:t>-abrupt treatment			those </a:t>
            </a:r>
            <a:r>
              <a:rPr lang="en-US" dirty="0" err="1">
                <a:solidFill>
                  <a:schemeClr val="bg1"/>
                </a:solidFill>
              </a:rPr>
              <a:t>favoured</a:t>
            </a:r>
            <a:r>
              <a:rPr lang="en-US" dirty="0">
                <a:solidFill>
                  <a:schemeClr val="bg1"/>
                </a:solidFill>
              </a:rPr>
              <a:t> and those not </a:t>
            </a:r>
            <a:r>
              <a:rPr lang="en-US" dirty="0" err="1">
                <a:solidFill>
                  <a:schemeClr val="bg1"/>
                </a:solidFill>
              </a:rPr>
              <a:t>favoured</a:t>
            </a:r>
            <a:r>
              <a:rPr lang="en-US" dirty="0">
                <a:solidFill>
                  <a:schemeClr val="bg1"/>
                </a:solidFill>
              </a:rPr>
              <a:t>		-ill will</a:t>
            </a:r>
          </a:p>
          <a:p>
            <a:r>
              <a:rPr lang="en-US" dirty="0">
                <a:solidFill>
                  <a:schemeClr val="bg1"/>
                </a:solidFill>
              </a:rPr>
              <a:t>															</a:t>
            </a:r>
          </a:p>
          <a:p>
            <a:r>
              <a:rPr lang="en-US" dirty="0">
                <a:solidFill>
                  <a:schemeClr val="bg1"/>
                </a:solidFill>
              </a:rPr>
              <a:t>-reckless disregard for 													-dishonest purpose				</a:t>
            </a:r>
          </a:p>
          <a:p>
            <a:r>
              <a:rPr lang="en-US" dirty="0">
                <a:solidFill>
                  <a:schemeClr val="bg1"/>
                </a:solidFill>
              </a:rPr>
              <a:t> grievor’s interests														</a:t>
            </a:r>
          </a:p>
          <a:p>
            <a:r>
              <a:rPr lang="en-US" dirty="0">
                <a:solidFill>
                  <a:schemeClr val="bg1"/>
                </a:solidFill>
              </a:rPr>
              <a:t>																		-to mislead or deceive				</a:t>
            </a:r>
          </a:p>
          <a:p>
            <a:r>
              <a:rPr lang="en-US" dirty="0">
                <a:solidFill>
                  <a:schemeClr val="bg1"/>
                </a:solidFill>
              </a:rPr>
              <a:t>-failure to notify of appeal								</a:t>
            </a:r>
          </a:p>
          <a:p>
            <a:r>
              <a:rPr lang="en-US" dirty="0">
                <a:solidFill>
                  <a:schemeClr val="bg1"/>
                </a:solidFill>
              </a:rPr>
              <a:t>procedures within union</a:t>
            </a: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22946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23655D-AA84-4E8F-ABFA-73657FFCE254}"/>
              </a:ext>
            </a:extLst>
          </p:cNvPr>
          <p:cNvSpPr txBox="1"/>
          <p:nvPr/>
        </p:nvSpPr>
        <p:spPr>
          <a:xfrm>
            <a:off x="1164852" y="245967"/>
            <a:ext cx="10459453" cy="461665"/>
          </a:xfrm>
          <a:prstGeom prst="rect">
            <a:avLst/>
          </a:prstGeom>
          <a:noFill/>
        </p:spPr>
        <p:txBody>
          <a:bodyPr wrap="square" rtlCol="0">
            <a:spAutoFit/>
          </a:bodyPr>
          <a:lstStyle/>
          <a:p>
            <a:pPr algn="ctr"/>
            <a:r>
              <a:rPr lang="en-US" sz="2400" b="1" dirty="0">
                <a:solidFill>
                  <a:schemeClr val="bg1"/>
                </a:solidFill>
              </a:rPr>
              <a:t>FEDERAL PUBLIC SECTOR LABOUR RELATIONS ACT</a:t>
            </a:r>
          </a:p>
        </p:txBody>
      </p:sp>
      <p:sp>
        <p:nvSpPr>
          <p:cNvPr id="4" name="TextBox 3">
            <a:extLst>
              <a:ext uri="{FF2B5EF4-FFF2-40B4-BE49-F238E27FC236}">
                <a16:creationId xmlns:a16="http://schemas.microsoft.com/office/drawing/2014/main" id="{34236CE0-FF8D-467B-B819-18CB83D7001B}"/>
              </a:ext>
            </a:extLst>
          </p:cNvPr>
          <p:cNvSpPr txBox="1"/>
          <p:nvPr/>
        </p:nvSpPr>
        <p:spPr>
          <a:xfrm>
            <a:off x="560684" y="1256613"/>
            <a:ext cx="11070632" cy="5170646"/>
          </a:xfrm>
          <a:prstGeom prst="rect">
            <a:avLst/>
          </a:prstGeom>
          <a:noFill/>
        </p:spPr>
        <p:txBody>
          <a:bodyPr wrap="square" rtlCol="0">
            <a:spAutoFit/>
          </a:bodyPr>
          <a:lstStyle/>
          <a:p>
            <a:pPr algn="ctr"/>
            <a:r>
              <a:rPr lang="en-US" sz="2400" b="1" dirty="0">
                <a:solidFill>
                  <a:schemeClr val="bg1"/>
                </a:solidFill>
              </a:rPr>
              <a:t>DIVISION 12 – UNFAIR LABOUR PRACTICES</a:t>
            </a:r>
          </a:p>
          <a:p>
            <a:pPr algn="ctr"/>
            <a:endParaRPr lang="en-US" sz="2400" dirty="0">
              <a:solidFill>
                <a:schemeClr val="bg1"/>
              </a:solidFill>
            </a:endParaRPr>
          </a:p>
          <a:p>
            <a:r>
              <a:rPr lang="en-US" sz="2400" b="1" dirty="0">
                <a:solidFill>
                  <a:schemeClr val="bg1"/>
                </a:solidFill>
              </a:rPr>
              <a:t>Unfair </a:t>
            </a:r>
            <a:r>
              <a:rPr lang="en-US" sz="2400" b="1" dirty="0" err="1">
                <a:solidFill>
                  <a:schemeClr val="bg1"/>
                </a:solidFill>
              </a:rPr>
              <a:t>labour</a:t>
            </a:r>
            <a:r>
              <a:rPr lang="en-US" sz="2400" b="1" dirty="0">
                <a:solidFill>
                  <a:schemeClr val="bg1"/>
                </a:solidFill>
              </a:rPr>
              <a:t> practices — EMPLOYER</a:t>
            </a:r>
          </a:p>
          <a:p>
            <a:endParaRPr lang="en-US" sz="2400" b="1" dirty="0">
              <a:solidFill>
                <a:schemeClr val="bg1"/>
              </a:solidFill>
            </a:endParaRPr>
          </a:p>
          <a:p>
            <a:r>
              <a:rPr lang="en-US" sz="2400" b="1" dirty="0">
                <a:solidFill>
                  <a:schemeClr val="bg1"/>
                </a:solidFill>
              </a:rPr>
              <a:t>Section 186</a:t>
            </a:r>
            <a:r>
              <a:rPr lang="en-US" sz="2400" dirty="0">
                <a:solidFill>
                  <a:schemeClr val="bg1"/>
                </a:solidFill>
              </a:rPr>
              <a:t> </a:t>
            </a:r>
            <a:r>
              <a:rPr lang="en-US" sz="2400" b="1" dirty="0">
                <a:solidFill>
                  <a:schemeClr val="bg1"/>
                </a:solidFill>
              </a:rPr>
              <a:t>(1)</a:t>
            </a:r>
            <a:r>
              <a:rPr lang="en-US" sz="2400" dirty="0">
                <a:solidFill>
                  <a:schemeClr val="bg1"/>
                </a:solidFill>
              </a:rPr>
              <a:t> No employer, and, whether or not they are acting on the employer’s behalf, no person who occupies a managerial or confidential position and no person who is an </a:t>
            </a:r>
            <a:r>
              <a:rPr lang="en-US" sz="2400" i="1" dirty="0">
                <a:solidFill>
                  <a:schemeClr val="bg1"/>
                </a:solidFill>
              </a:rPr>
              <a:t>officer</a:t>
            </a:r>
            <a:r>
              <a:rPr lang="en-US" sz="2400" dirty="0">
                <a:solidFill>
                  <a:schemeClr val="bg1"/>
                </a:solidFill>
              </a:rPr>
              <a:t> as defined in subsection 2(1) of the </a:t>
            </a:r>
            <a:r>
              <a:rPr lang="en-US" sz="2400" i="1" dirty="0">
                <a:solidFill>
                  <a:schemeClr val="bg1"/>
                </a:solidFill>
                <a:hlinkClick r:id="rId2">
                  <a:extLst>
                    <a:ext uri="{A12FA001-AC4F-418D-AE19-62706E023703}">
                      <ahyp:hlinkClr xmlns:ahyp="http://schemas.microsoft.com/office/drawing/2018/hyperlinkcolor" val="tx"/>
                    </a:ext>
                  </a:extLst>
                </a:hlinkClick>
              </a:rPr>
              <a:t>Royal Canadian Mounted Police Act</a:t>
            </a:r>
            <a:r>
              <a:rPr lang="en-US" sz="2400" dirty="0">
                <a:solidFill>
                  <a:schemeClr val="bg1"/>
                </a:solidFill>
              </a:rPr>
              <a:t> or who occupies a position held by such an officer, shall</a:t>
            </a:r>
          </a:p>
          <a:p>
            <a:pPr lvl="1"/>
            <a:r>
              <a:rPr lang="en-US" sz="2400" dirty="0">
                <a:solidFill>
                  <a:schemeClr val="bg1"/>
                </a:solidFill>
              </a:rPr>
              <a:t>(a) participate in or interfere with the formation or administration of an employee organization or the representation of employees by an employee organization; or</a:t>
            </a:r>
          </a:p>
          <a:p>
            <a:pPr lvl="1"/>
            <a:r>
              <a:rPr lang="en-US" sz="2400" dirty="0">
                <a:solidFill>
                  <a:schemeClr val="bg1"/>
                </a:solidFill>
              </a:rPr>
              <a:t>(b) discriminate against an employee organization.</a:t>
            </a:r>
          </a:p>
          <a:p>
            <a:pPr algn="ctr"/>
            <a:endParaRPr lang="en-US" dirty="0">
              <a:solidFill>
                <a:schemeClr val="bg1"/>
              </a:solidFill>
            </a:endParaRPr>
          </a:p>
        </p:txBody>
      </p:sp>
    </p:spTree>
    <p:extLst>
      <p:ext uri="{BB962C8B-B14F-4D97-AF65-F5344CB8AC3E}">
        <p14:creationId xmlns:p14="http://schemas.microsoft.com/office/powerpoint/2010/main" val="3177705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96C682-5763-4A47-AAF5-54131C4CE9C8}"/>
              </a:ext>
            </a:extLst>
          </p:cNvPr>
          <p:cNvSpPr txBox="1"/>
          <p:nvPr/>
        </p:nvSpPr>
        <p:spPr>
          <a:xfrm>
            <a:off x="318782" y="659011"/>
            <a:ext cx="11677475" cy="4801314"/>
          </a:xfrm>
          <a:prstGeom prst="rect">
            <a:avLst/>
          </a:prstGeom>
          <a:noFill/>
        </p:spPr>
        <p:txBody>
          <a:bodyPr wrap="square" rtlCol="0">
            <a:spAutoFit/>
          </a:bodyPr>
          <a:lstStyle/>
          <a:p>
            <a:pPr algn="ctr"/>
            <a:endParaRPr lang="en-US" sz="2400" b="1" dirty="0">
              <a:solidFill>
                <a:schemeClr val="bg1"/>
              </a:solidFill>
            </a:endParaRPr>
          </a:p>
          <a:p>
            <a:r>
              <a:rPr lang="en-US" sz="2400" dirty="0">
                <a:solidFill>
                  <a:schemeClr val="bg1"/>
                </a:solidFill>
              </a:rPr>
              <a:t>(2) No employer, no person acting on the employer’s behalf, and, whether or not they are acting on the employer’s behalf, no person who occupies a managerial or confidential position and no person who is an </a:t>
            </a:r>
            <a:r>
              <a:rPr lang="en-US" sz="2400" i="1" dirty="0">
                <a:solidFill>
                  <a:schemeClr val="bg1"/>
                </a:solidFill>
              </a:rPr>
              <a:t>officer</a:t>
            </a:r>
            <a:r>
              <a:rPr lang="en-US" sz="2400" dirty="0">
                <a:solidFill>
                  <a:schemeClr val="bg1"/>
                </a:solidFill>
              </a:rPr>
              <a:t> as defined in subsection 2(1) of the </a:t>
            </a:r>
            <a:r>
              <a:rPr lang="en-US" sz="2400" i="1" dirty="0">
                <a:solidFill>
                  <a:schemeClr val="bg1"/>
                </a:solidFill>
                <a:hlinkClick r:id="rId2">
                  <a:extLst>
                    <a:ext uri="{A12FA001-AC4F-418D-AE19-62706E023703}">
                      <ahyp:hlinkClr xmlns:ahyp="http://schemas.microsoft.com/office/drawing/2018/hyperlinkcolor" val="tx"/>
                    </a:ext>
                  </a:extLst>
                </a:hlinkClick>
              </a:rPr>
              <a:t>Royal Canadian Mounted Police Act</a:t>
            </a:r>
            <a:r>
              <a:rPr lang="en-US" sz="2400" dirty="0">
                <a:solidFill>
                  <a:schemeClr val="bg1"/>
                </a:solidFill>
              </a:rPr>
              <a:t> or who occupies a position held by such an officer, shall</a:t>
            </a:r>
          </a:p>
          <a:p>
            <a:endParaRPr lang="en-US" sz="2400" dirty="0">
              <a:solidFill>
                <a:schemeClr val="bg1"/>
              </a:solidFill>
            </a:endParaRPr>
          </a:p>
          <a:p>
            <a:pPr lvl="1"/>
            <a:r>
              <a:rPr lang="en-US" sz="2400" dirty="0">
                <a:solidFill>
                  <a:schemeClr val="bg1"/>
                </a:solidFill>
              </a:rPr>
              <a:t>(a) refuse to employ or to continue to employ, or suspend, lay off, discharge for the promotion of economy and efficiency in the Royal Canadian Mounted Police or otherwise discriminate against any person with respect to employment, pay or any other term or condition of employment, or intimidate, threaten or</a:t>
            </a:r>
          </a:p>
          <a:p>
            <a:endParaRPr lang="en-US" dirty="0">
              <a:solidFill>
                <a:schemeClr val="bg1"/>
              </a:solidFill>
            </a:endParaRPr>
          </a:p>
        </p:txBody>
      </p:sp>
    </p:spTree>
    <p:extLst>
      <p:ext uri="{BB962C8B-B14F-4D97-AF65-F5344CB8AC3E}">
        <p14:creationId xmlns:p14="http://schemas.microsoft.com/office/powerpoint/2010/main" val="1742608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E75B07-82D2-4DFB-A7F5-6DE8ACC47151}"/>
              </a:ext>
            </a:extLst>
          </p:cNvPr>
          <p:cNvSpPr txBox="1"/>
          <p:nvPr/>
        </p:nvSpPr>
        <p:spPr>
          <a:xfrm>
            <a:off x="0" y="344384"/>
            <a:ext cx="11937534" cy="5632311"/>
          </a:xfrm>
          <a:prstGeom prst="rect">
            <a:avLst/>
          </a:prstGeom>
          <a:noFill/>
        </p:spPr>
        <p:txBody>
          <a:bodyPr wrap="square" rtlCol="0">
            <a:spAutoFit/>
          </a:bodyPr>
          <a:lstStyle/>
          <a:p>
            <a:pPr lvl="1"/>
            <a:r>
              <a:rPr lang="en-US" sz="2400" dirty="0">
                <a:solidFill>
                  <a:schemeClr val="bg1"/>
                </a:solidFill>
              </a:rPr>
              <a:t>otherwise discipline any person, because the person</a:t>
            </a:r>
          </a:p>
          <a:p>
            <a:pPr lvl="1"/>
            <a:endParaRPr lang="en-US" sz="2400" dirty="0">
              <a:solidFill>
                <a:schemeClr val="bg1"/>
              </a:solidFill>
            </a:endParaRPr>
          </a:p>
          <a:p>
            <a:pPr lvl="2"/>
            <a:r>
              <a:rPr lang="en-US" sz="2400" dirty="0">
                <a:solidFill>
                  <a:schemeClr val="bg1"/>
                </a:solidFill>
              </a:rPr>
              <a:t>(</a:t>
            </a:r>
            <a:r>
              <a:rPr lang="en-US" sz="2400" dirty="0" err="1">
                <a:solidFill>
                  <a:schemeClr val="bg1"/>
                </a:solidFill>
              </a:rPr>
              <a:t>i</a:t>
            </a:r>
            <a:r>
              <a:rPr lang="en-US" sz="2400" dirty="0">
                <a:solidFill>
                  <a:schemeClr val="bg1"/>
                </a:solidFill>
              </a:rPr>
              <a:t>) is or proposes to become, or seeks to induce any other person to become, a member, officer or representative of an employee organization, or participates in the promotion, formation or administration of an employee organization,</a:t>
            </a:r>
          </a:p>
          <a:p>
            <a:pPr lvl="2"/>
            <a:endParaRPr lang="en-US" sz="2400" dirty="0">
              <a:solidFill>
                <a:schemeClr val="bg1"/>
              </a:solidFill>
            </a:endParaRPr>
          </a:p>
          <a:p>
            <a:pPr lvl="2"/>
            <a:r>
              <a:rPr lang="en-US" sz="2400" dirty="0">
                <a:solidFill>
                  <a:schemeClr val="bg1"/>
                </a:solidFill>
              </a:rPr>
              <a:t>(ii) has testified or otherwise participated, or may testify or otherwise participate, in a proceeding under this Part or Part 2 or 2.1,</a:t>
            </a:r>
          </a:p>
          <a:p>
            <a:pPr lvl="2"/>
            <a:endParaRPr lang="en-US" sz="2400" dirty="0">
              <a:solidFill>
                <a:schemeClr val="bg1"/>
              </a:solidFill>
            </a:endParaRPr>
          </a:p>
          <a:p>
            <a:pPr lvl="2"/>
            <a:r>
              <a:rPr lang="en-US" sz="2400" dirty="0">
                <a:solidFill>
                  <a:schemeClr val="bg1"/>
                </a:solidFill>
              </a:rPr>
              <a:t>(iii) has made an application or filed a complaint under this Part or Division 1 of Part 2.1 or presented a grievance under Part 2 or Division 2 of Part 2.1, or</a:t>
            </a:r>
          </a:p>
          <a:p>
            <a:pPr lvl="2"/>
            <a:endParaRPr lang="en-US" sz="2400" dirty="0">
              <a:solidFill>
                <a:schemeClr val="bg1"/>
              </a:solidFill>
            </a:endParaRPr>
          </a:p>
          <a:p>
            <a:pPr lvl="2"/>
            <a:r>
              <a:rPr lang="en-US" sz="2400" dirty="0">
                <a:solidFill>
                  <a:schemeClr val="bg1"/>
                </a:solidFill>
              </a:rPr>
              <a:t>(iv) has exercised any right under this Part or Part 2 or 2.1;</a:t>
            </a:r>
          </a:p>
        </p:txBody>
      </p:sp>
    </p:spTree>
    <p:extLst>
      <p:ext uri="{BB962C8B-B14F-4D97-AF65-F5344CB8AC3E}">
        <p14:creationId xmlns:p14="http://schemas.microsoft.com/office/powerpoint/2010/main" val="3703966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986327B-5A0C-4194-B3B7-F1482194726F}"/>
              </a:ext>
            </a:extLst>
          </p:cNvPr>
          <p:cNvSpPr txBox="1"/>
          <p:nvPr/>
        </p:nvSpPr>
        <p:spPr>
          <a:xfrm>
            <a:off x="-562062" y="-67097"/>
            <a:ext cx="12593641" cy="6001643"/>
          </a:xfrm>
          <a:prstGeom prst="rect">
            <a:avLst/>
          </a:prstGeom>
          <a:noFill/>
        </p:spPr>
        <p:txBody>
          <a:bodyPr wrap="square" rtlCol="0">
            <a:spAutoFit/>
          </a:bodyPr>
          <a:lstStyle/>
          <a:p>
            <a:pPr lvl="1"/>
            <a:r>
              <a:rPr lang="en-US" dirty="0">
                <a:solidFill>
                  <a:schemeClr val="bg1"/>
                </a:solidFill>
              </a:rPr>
              <a:t>(</a:t>
            </a:r>
            <a:r>
              <a:rPr lang="en-US" sz="2400" dirty="0">
                <a:solidFill>
                  <a:schemeClr val="bg1"/>
                </a:solidFill>
              </a:rPr>
              <a:t>b) impose, or propose the imposition of, any condition on an appointment, or in an employee’s terms and conditions of employment, that seeks to restrain an employee or a person seeking employment from becoming a member of an employee organization or exercising any right under this Part or Part 2 or 2.1; or</a:t>
            </a:r>
          </a:p>
          <a:p>
            <a:pPr lvl="1"/>
            <a:endParaRPr lang="en-US" sz="2400" dirty="0">
              <a:solidFill>
                <a:schemeClr val="bg1"/>
              </a:solidFill>
            </a:endParaRPr>
          </a:p>
          <a:p>
            <a:pPr lvl="1"/>
            <a:r>
              <a:rPr lang="en-US" sz="2400" dirty="0">
                <a:solidFill>
                  <a:schemeClr val="bg1"/>
                </a:solidFill>
              </a:rPr>
              <a:t>(c) seek, by intimidation, threat of dismissal or any other kind of threat, by the imposition of a financial or other penalty or by any other means, to compel a person to refrain from becoming or to cease to be a member, officer or representative of an employee organization or to refrain from</a:t>
            </a:r>
          </a:p>
          <a:p>
            <a:pPr lvl="1"/>
            <a:endParaRPr lang="en-US" sz="2400" dirty="0">
              <a:solidFill>
                <a:schemeClr val="bg1"/>
              </a:solidFill>
            </a:endParaRPr>
          </a:p>
          <a:p>
            <a:pPr lvl="2"/>
            <a:r>
              <a:rPr lang="en-US" sz="2400" dirty="0">
                <a:solidFill>
                  <a:schemeClr val="bg1"/>
                </a:solidFill>
              </a:rPr>
              <a:t>(</a:t>
            </a:r>
            <a:r>
              <a:rPr lang="en-US" sz="2400" dirty="0" err="1">
                <a:solidFill>
                  <a:schemeClr val="bg1"/>
                </a:solidFill>
              </a:rPr>
              <a:t>i</a:t>
            </a:r>
            <a:r>
              <a:rPr lang="en-US" sz="2400" dirty="0">
                <a:solidFill>
                  <a:schemeClr val="bg1"/>
                </a:solidFill>
              </a:rPr>
              <a:t>) testifying or otherwise participating in a proceeding under this Part or Part 2 or 2.1,</a:t>
            </a:r>
          </a:p>
          <a:p>
            <a:pPr lvl="2"/>
            <a:r>
              <a:rPr lang="en-US" sz="2400" dirty="0">
                <a:solidFill>
                  <a:schemeClr val="bg1"/>
                </a:solidFill>
              </a:rPr>
              <a:t>(ii) making a disclosure that the person may be required to make in a proceeding under this Part or Part 2 or 2.1, or</a:t>
            </a:r>
          </a:p>
          <a:p>
            <a:pPr lvl="2"/>
            <a:r>
              <a:rPr lang="en-US" sz="2400" dirty="0">
                <a:solidFill>
                  <a:schemeClr val="bg1"/>
                </a:solidFill>
              </a:rPr>
              <a:t>(iii) making an application or filing a complaint under this Part or Division 1 of Part 2.1 or presenting a grievance under Part 2 or Division 2 of Part 2.1.</a:t>
            </a:r>
          </a:p>
        </p:txBody>
      </p:sp>
    </p:spTree>
    <p:extLst>
      <p:ext uri="{BB962C8B-B14F-4D97-AF65-F5344CB8AC3E}">
        <p14:creationId xmlns:p14="http://schemas.microsoft.com/office/powerpoint/2010/main" val="971996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2A9592-1861-4ED6-BC51-9340D58D8255}"/>
              </a:ext>
            </a:extLst>
          </p:cNvPr>
          <p:cNvSpPr txBox="1"/>
          <p:nvPr/>
        </p:nvSpPr>
        <p:spPr>
          <a:xfrm>
            <a:off x="302004" y="201336"/>
            <a:ext cx="11098634" cy="7417415"/>
          </a:xfrm>
          <a:prstGeom prst="rect">
            <a:avLst/>
          </a:prstGeom>
          <a:noFill/>
        </p:spPr>
        <p:txBody>
          <a:bodyPr wrap="square" rtlCol="0">
            <a:spAutoFit/>
          </a:bodyPr>
          <a:lstStyle/>
          <a:p>
            <a:pPr algn="ctr"/>
            <a:r>
              <a:rPr lang="en-US" sz="2000" b="1" dirty="0">
                <a:solidFill>
                  <a:schemeClr val="bg1"/>
                </a:solidFill>
              </a:rPr>
              <a:t>FPSLRA - STATUTORY FREEZE</a:t>
            </a:r>
          </a:p>
          <a:p>
            <a:pPr algn="ctr"/>
            <a:endParaRPr lang="en-US" sz="2000" b="1" dirty="0">
              <a:solidFill>
                <a:schemeClr val="bg1"/>
              </a:solidFill>
            </a:endParaRPr>
          </a:p>
          <a:p>
            <a:pPr algn="ctr"/>
            <a:r>
              <a:rPr lang="en-US" sz="2000" b="1" dirty="0">
                <a:solidFill>
                  <a:schemeClr val="bg1"/>
                </a:solidFill>
              </a:rPr>
              <a:t>DIVISION 7 – COLLECTIVE BARGAINING AND COLLECTIVE AGREEMENTS</a:t>
            </a:r>
          </a:p>
          <a:p>
            <a:pPr algn="ctr"/>
            <a:endParaRPr lang="en-US" sz="2000" b="1" dirty="0">
              <a:solidFill>
                <a:schemeClr val="bg1"/>
              </a:solidFill>
            </a:endParaRPr>
          </a:p>
          <a:p>
            <a:r>
              <a:rPr lang="en-US" sz="2000" b="1" dirty="0">
                <a:solidFill>
                  <a:schemeClr val="bg1"/>
                </a:solidFill>
              </a:rPr>
              <a:t>SECTION 107</a:t>
            </a:r>
          </a:p>
          <a:p>
            <a:endParaRPr lang="en-US" sz="2000" b="1" dirty="0">
              <a:solidFill>
                <a:schemeClr val="bg1"/>
              </a:solidFill>
            </a:endParaRPr>
          </a:p>
          <a:p>
            <a:r>
              <a:rPr lang="en-US" sz="2000" b="1" dirty="0">
                <a:solidFill>
                  <a:schemeClr val="bg1"/>
                </a:solidFill>
              </a:rPr>
              <a:t>Duty to observe terms and conditions</a:t>
            </a:r>
          </a:p>
          <a:p>
            <a:endParaRPr lang="en-US" sz="2000" dirty="0">
              <a:solidFill>
                <a:schemeClr val="bg1"/>
              </a:solidFill>
            </a:endParaRPr>
          </a:p>
          <a:p>
            <a:r>
              <a:rPr lang="en-US" sz="2000" b="1" dirty="0">
                <a:solidFill>
                  <a:schemeClr val="bg1"/>
                </a:solidFill>
              </a:rPr>
              <a:t>107</a:t>
            </a:r>
            <a:r>
              <a:rPr lang="en-US" sz="2000" dirty="0">
                <a:solidFill>
                  <a:schemeClr val="bg1"/>
                </a:solidFill>
              </a:rPr>
              <a:t> Unless the parties otherwise agree, and subject to section 132, </a:t>
            </a:r>
            <a:r>
              <a:rPr lang="en-US" sz="2000" b="1" dirty="0">
                <a:solidFill>
                  <a:schemeClr val="bg1"/>
                </a:solidFill>
              </a:rPr>
              <a:t>after the notice to bargain collectively is given</a:t>
            </a:r>
            <a:r>
              <a:rPr lang="en-US" sz="2000" dirty="0">
                <a:solidFill>
                  <a:schemeClr val="bg1"/>
                </a:solidFill>
              </a:rPr>
              <a:t>, </a:t>
            </a:r>
            <a:r>
              <a:rPr lang="en-US" sz="2000" b="1" dirty="0">
                <a:solidFill>
                  <a:schemeClr val="bg1"/>
                </a:solidFill>
              </a:rPr>
              <a:t>each term and condition of employment </a:t>
            </a:r>
            <a:r>
              <a:rPr lang="en-US" sz="2000" dirty="0">
                <a:solidFill>
                  <a:schemeClr val="bg1"/>
                </a:solidFill>
              </a:rPr>
              <a:t>applicable to the employees in the bargaining unit to which the notice relates that may be included in a collective agreement, and </a:t>
            </a:r>
            <a:r>
              <a:rPr lang="en-US" sz="2000" b="1" dirty="0">
                <a:solidFill>
                  <a:schemeClr val="bg1"/>
                </a:solidFill>
              </a:rPr>
              <a:t>that is in force on the day the notice is given, is continued in force and must be observed by the employer,</a:t>
            </a:r>
            <a:r>
              <a:rPr lang="en-US" sz="2000" dirty="0">
                <a:solidFill>
                  <a:schemeClr val="bg1"/>
                </a:solidFill>
              </a:rPr>
              <a:t> the bargaining agent for the bargaining unit and the employees in the bargaining unit until a collective agreement is entered into in respect of that term or condition or</a:t>
            </a:r>
          </a:p>
          <a:p>
            <a:endParaRPr lang="en-US" sz="2000" dirty="0">
              <a:solidFill>
                <a:schemeClr val="bg1"/>
              </a:solidFill>
            </a:endParaRPr>
          </a:p>
          <a:p>
            <a:r>
              <a:rPr lang="en-US" sz="2000" dirty="0">
                <a:solidFill>
                  <a:schemeClr val="bg1"/>
                </a:solidFill>
              </a:rPr>
              <a:t>(a) if the process for the resolution of a dispute is arbitration, an arbitral award is rendered; or</a:t>
            </a:r>
          </a:p>
          <a:p>
            <a:endParaRPr lang="en-US" sz="2000" dirty="0">
              <a:solidFill>
                <a:schemeClr val="bg1"/>
              </a:solidFill>
            </a:endParaRPr>
          </a:p>
          <a:p>
            <a:r>
              <a:rPr lang="en-US" sz="2000" dirty="0">
                <a:solidFill>
                  <a:schemeClr val="bg1"/>
                </a:solidFill>
              </a:rPr>
              <a:t>(b) if the process for the resolution of a dispute is conciliation, a strike could be declared or authorized without contravening subsection 194(1).</a:t>
            </a:r>
          </a:p>
          <a:p>
            <a:endParaRPr lang="en-US" sz="2000"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058477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016885-6A36-4AC3-97B0-A5EA0C58454B}"/>
              </a:ext>
            </a:extLst>
          </p:cNvPr>
          <p:cNvSpPr txBox="1"/>
          <p:nvPr/>
        </p:nvSpPr>
        <p:spPr>
          <a:xfrm>
            <a:off x="310720" y="0"/>
            <a:ext cx="11345662" cy="6986528"/>
          </a:xfrm>
          <a:prstGeom prst="rect">
            <a:avLst/>
          </a:prstGeom>
          <a:noFill/>
        </p:spPr>
        <p:txBody>
          <a:bodyPr wrap="square" rtlCol="0">
            <a:spAutoFit/>
          </a:bodyPr>
          <a:lstStyle/>
          <a:p>
            <a:pPr algn="ctr"/>
            <a:r>
              <a:rPr lang="en-US" sz="2800" b="1" dirty="0">
                <a:solidFill>
                  <a:schemeClr val="bg1"/>
                </a:solidFill>
              </a:rPr>
              <a:t>FEDERAL PUBLIC SECTOR LABOUR RELATIONS ACT</a:t>
            </a:r>
          </a:p>
          <a:p>
            <a:endParaRPr lang="en-US" b="1" dirty="0">
              <a:solidFill>
                <a:schemeClr val="bg1"/>
              </a:solidFill>
            </a:endParaRPr>
          </a:p>
          <a:p>
            <a:r>
              <a:rPr lang="en-US" sz="2400" b="1" dirty="0">
                <a:solidFill>
                  <a:schemeClr val="bg1"/>
                </a:solidFill>
              </a:rPr>
              <a:t>DIVISION 13 - Complaints</a:t>
            </a:r>
          </a:p>
          <a:p>
            <a:endParaRPr lang="en-US" sz="2400" dirty="0">
              <a:solidFill>
                <a:schemeClr val="bg1"/>
              </a:solidFill>
            </a:endParaRPr>
          </a:p>
          <a:p>
            <a:r>
              <a:rPr lang="en-US" sz="2400" b="1" dirty="0">
                <a:solidFill>
                  <a:schemeClr val="bg1"/>
                </a:solidFill>
              </a:rPr>
              <a:t>Section 190 (1)</a:t>
            </a:r>
            <a:r>
              <a:rPr lang="en-US" sz="2400" dirty="0">
                <a:solidFill>
                  <a:schemeClr val="bg1"/>
                </a:solidFill>
              </a:rPr>
              <a:t> The Board must examine and inquire into any complaint made to it that</a:t>
            </a:r>
          </a:p>
          <a:p>
            <a:endParaRPr lang="en-US" sz="2400" dirty="0">
              <a:solidFill>
                <a:schemeClr val="bg1"/>
              </a:solidFill>
            </a:endParaRPr>
          </a:p>
          <a:p>
            <a:pPr lvl="1"/>
            <a:r>
              <a:rPr lang="en-US" sz="2400" dirty="0">
                <a:solidFill>
                  <a:schemeClr val="bg1"/>
                </a:solidFill>
              </a:rPr>
              <a:t>(a) the employer has failed to comply with </a:t>
            </a:r>
            <a:r>
              <a:rPr lang="en-US" sz="2400" b="1" dirty="0">
                <a:solidFill>
                  <a:schemeClr val="bg1"/>
                </a:solidFill>
              </a:rPr>
              <a:t>section 56 (duty to observe terms and conditions)</a:t>
            </a:r>
            <a:r>
              <a:rPr lang="en-US" sz="2400" dirty="0">
                <a:solidFill>
                  <a:schemeClr val="bg1"/>
                </a:solidFill>
              </a:rPr>
              <a:t>;</a:t>
            </a:r>
          </a:p>
          <a:p>
            <a:pPr lvl="1"/>
            <a:endParaRPr lang="en-US" sz="2400" dirty="0">
              <a:solidFill>
                <a:schemeClr val="bg1"/>
              </a:solidFill>
            </a:endParaRPr>
          </a:p>
          <a:p>
            <a:pPr lvl="1"/>
            <a:r>
              <a:rPr lang="en-US" sz="2400" dirty="0">
                <a:solidFill>
                  <a:schemeClr val="bg1"/>
                </a:solidFill>
              </a:rPr>
              <a:t>(b) the employer or a bargaining agent has failed to comply with </a:t>
            </a:r>
            <a:r>
              <a:rPr lang="en-US" sz="2400" b="1" dirty="0">
                <a:solidFill>
                  <a:schemeClr val="bg1"/>
                </a:solidFill>
              </a:rPr>
              <a:t>section 106 (duty to bargain in good faith);</a:t>
            </a:r>
          </a:p>
          <a:p>
            <a:pPr lvl="1"/>
            <a:endParaRPr lang="en-US" sz="2400" dirty="0">
              <a:solidFill>
                <a:schemeClr val="bg1"/>
              </a:solidFill>
            </a:endParaRPr>
          </a:p>
          <a:p>
            <a:pPr lvl="1"/>
            <a:r>
              <a:rPr lang="en-US" sz="2400" dirty="0">
                <a:solidFill>
                  <a:schemeClr val="bg1"/>
                </a:solidFill>
              </a:rPr>
              <a:t>(c) the employer, a bargaining agent or an employee has failed to comply with </a:t>
            </a:r>
            <a:r>
              <a:rPr lang="en-US" sz="2400" b="1" dirty="0">
                <a:solidFill>
                  <a:schemeClr val="bg1"/>
                </a:solidFill>
              </a:rPr>
              <a:t>section 107 (duty to observe terms and conditions</a:t>
            </a:r>
            <a:r>
              <a:rPr lang="en-US" sz="2400" dirty="0">
                <a:solidFill>
                  <a:schemeClr val="bg1"/>
                </a:solidFill>
              </a:rPr>
              <a:t>);</a:t>
            </a:r>
          </a:p>
          <a:p>
            <a:pPr lvl="1"/>
            <a:endParaRPr lang="en-US" sz="2400" dirty="0">
              <a:solidFill>
                <a:schemeClr val="bg1"/>
              </a:solidFill>
            </a:endParaRPr>
          </a:p>
          <a:p>
            <a:pPr lvl="1"/>
            <a:r>
              <a:rPr lang="en-US" sz="2400" dirty="0">
                <a:solidFill>
                  <a:schemeClr val="bg1"/>
                </a:solidFill>
              </a:rPr>
              <a:t>(d) the employer, a bargaining agent or a deputy head has failed to comply with </a:t>
            </a:r>
            <a:r>
              <a:rPr lang="en-US" sz="2400" b="1" dirty="0">
                <a:solidFill>
                  <a:schemeClr val="bg1"/>
                </a:solidFill>
              </a:rPr>
              <a:t>subsection 110(3) (duty to bargain in good faith);</a:t>
            </a:r>
          </a:p>
          <a:p>
            <a:pPr lvl="1"/>
            <a:endParaRPr lang="en-US" dirty="0"/>
          </a:p>
        </p:txBody>
      </p:sp>
    </p:spTree>
    <p:extLst>
      <p:ext uri="{BB962C8B-B14F-4D97-AF65-F5344CB8AC3E}">
        <p14:creationId xmlns:p14="http://schemas.microsoft.com/office/powerpoint/2010/main" val="782772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63ECBD-E05A-456A-92EF-4D95D4D96529}"/>
              </a:ext>
            </a:extLst>
          </p:cNvPr>
          <p:cNvSpPr/>
          <p:nvPr/>
        </p:nvSpPr>
        <p:spPr>
          <a:xfrm>
            <a:off x="1050757" y="832423"/>
            <a:ext cx="10090485" cy="5816977"/>
          </a:xfrm>
          <a:prstGeom prst="rect">
            <a:avLst/>
          </a:prstGeom>
        </p:spPr>
        <p:txBody>
          <a:bodyPr wrap="square">
            <a:spAutoFit/>
          </a:bodyPr>
          <a:lstStyle/>
          <a:p>
            <a:pPr lvl="1"/>
            <a:r>
              <a:rPr lang="en-US" sz="2400" dirty="0">
                <a:solidFill>
                  <a:schemeClr val="bg1"/>
                </a:solidFill>
              </a:rPr>
              <a:t>(e) the employer or an employee organization has failed to comply with </a:t>
            </a:r>
            <a:r>
              <a:rPr lang="en-US" sz="2400" b="1" dirty="0">
                <a:solidFill>
                  <a:schemeClr val="bg1"/>
                </a:solidFill>
              </a:rPr>
              <a:t>section 117 (duty to implement provisions of the collective agreement) or 157 (duty to implement provisions of the arbitral award);</a:t>
            </a:r>
          </a:p>
          <a:p>
            <a:pPr lvl="1"/>
            <a:endParaRPr lang="en-US" sz="2400" dirty="0">
              <a:solidFill>
                <a:schemeClr val="bg1"/>
              </a:solidFill>
            </a:endParaRPr>
          </a:p>
          <a:p>
            <a:pPr lvl="1"/>
            <a:endParaRPr lang="en-US" sz="2400" dirty="0">
              <a:solidFill>
                <a:schemeClr val="bg1"/>
              </a:solidFill>
            </a:endParaRPr>
          </a:p>
          <a:p>
            <a:pPr lvl="1"/>
            <a:r>
              <a:rPr lang="en-US" sz="2400" dirty="0">
                <a:solidFill>
                  <a:schemeClr val="bg1"/>
                </a:solidFill>
              </a:rPr>
              <a:t>(f) the employer, a bargaining agent or an employee has failed to </a:t>
            </a:r>
            <a:r>
              <a:rPr lang="en-US" sz="2400" b="1" dirty="0">
                <a:solidFill>
                  <a:schemeClr val="bg1"/>
                </a:solidFill>
              </a:rPr>
              <a:t>comply with section 132 (duty to observe terms and conditions)</a:t>
            </a:r>
            <a:r>
              <a:rPr lang="en-US" sz="2400" dirty="0">
                <a:solidFill>
                  <a:schemeClr val="bg1"/>
                </a:solidFill>
              </a:rPr>
              <a:t>; or</a:t>
            </a:r>
          </a:p>
          <a:p>
            <a:pPr lvl="1"/>
            <a:endParaRPr lang="en-US" sz="2400" dirty="0">
              <a:solidFill>
                <a:schemeClr val="bg1"/>
              </a:solidFill>
            </a:endParaRPr>
          </a:p>
          <a:p>
            <a:pPr lvl="1"/>
            <a:endParaRPr lang="en-US" sz="2400" dirty="0">
              <a:solidFill>
                <a:schemeClr val="bg1"/>
              </a:solidFill>
            </a:endParaRPr>
          </a:p>
          <a:p>
            <a:pPr lvl="1"/>
            <a:r>
              <a:rPr lang="en-US" sz="2400" dirty="0">
                <a:solidFill>
                  <a:schemeClr val="bg1"/>
                </a:solidFill>
              </a:rPr>
              <a:t>(g) the employer, an employee organization or any person has committed </a:t>
            </a:r>
            <a:r>
              <a:rPr lang="en-US" sz="2400" b="1" dirty="0">
                <a:solidFill>
                  <a:schemeClr val="bg1"/>
                </a:solidFill>
              </a:rPr>
              <a:t>an unfair </a:t>
            </a:r>
            <a:r>
              <a:rPr lang="en-US" sz="2400" b="1" dirty="0" err="1">
                <a:solidFill>
                  <a:schemeClr val="bg1"/>
                </a:solidFill>
              </a:rPr>
              <a:t>labour</a:t>
            </a:r>
            <a:r>
              <a:rPr lang="en-US" sz="2400" b="1" dirty="0">
                <a:solidFill>
                  <a:schemeClr val="bg1"/>
                </a:solidFill>
              </a:rPr>
              <a:t> practice within the meaning of section 185</a:t>
            </a:r>
            <a:r>
              <a:rPr lang="en-US" sz="2400" dirty="0">
                <a:solidFill>
                  <a:schemeClr val="bg1"/>
                </a:solidFill>
              </a:rPr>
              <a:t>.</a:t>
            </a:r>
          </a:p>
          <a:p>
            <a:pPr lvl="1"/>
            <a:endParaRPr lang="en-US" dirty="0"/>
          </a:p>
          <a:p>
            <a:pPr lvl="1"/>
            <a:endParaRPr lang="en-US" dirty="0"/>
          </a:p>
        </p:txBody>
      </p:sp>
    </p:spTree>
    <p:extLst>
      <p:ext uri="{BB962C8B-B14F-4D97-AF65-F5344CB8AC3E}">
        <p14:creationId xmlns:p14="http://schemas.microsoft.com/office/powerpoint/2010/main" val="879127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F6F95E-FE6B-4373-A817-B44D8EA80E3E}"/>
              </a:ext>
            </a:extLst>
          </p:cNvPr>
          <p:cNvSpPr txBox="1"/>
          <p:nvPr/>
        </p:nvSpPr>
        <p:spPr>
          <a:xfrm>
            <a:off x="336958" y="434006"/>
            <a:ext cx="11518084" cy="5632311"/>
          </a:xfrm>
          <a:prstGeom prst="rect">
            <a:avLst/>
          </a:prstGeom>
          <a:noFill/>
        </p:spPr>
        <p:txBody>
          <a:bodyPr wrap="square" rtlCol="0">
            <a:spAutoFit/>
          </a:bodyPr>
          <a:lstStyle/>
          <a:p>
            <a:pPr algn="ctr"/>
            <a:r>
              <a:rPr lang="en-US" sz="2800" b="1" dirty="0">
                <a:solidFill>
                  <a:schemeClr val="bg1"/>
                </a:solidFill>
              </a:rPr>
              <a:t>DIVISION 13 - TIMELINES FOR FILING AN UNFAIR LABOUR PRACTICE COMPLAINT</a:t>
            </a:r>
          </a:p>
          <a:p>
            <a:pPr algn="ctr"/>
            <a:endParaRPr lang="en-US" sz="2800" dirty="0">
              <a:solidFill>
                <a:schemeClr val="bg1"/>
              </a:solidFill>
            </a:endParaRPr>
          </a:p>
          <a:p>
            <a:pPr>
              <a:lnSpc>
                <a:spcPct val="150000"/>
              </a:lnSpc>
            </a:pPr>
            <a:r>
              <a:rPr lang="en-US" sz="2800" b="1">
                <a:solidFill>
                  <a:schemeClr val="bg1"/>
                </a:solidFill>
              </a:rPr>
              <a:t>SECTION 190(2</a:t>
            </a:r>
            <a:r>
              <a:rPr lang="en-US" sz="2800" b="1" dirty="0">
                <a:solidFill>
                  <a:schemeClr val="bg1"/>
                </a:solidFill>
              </a:rPr>
              <a:t>) </a:t>
            </a:r>
            <a:r>
              <a:rPr lang="en-US" sz="2800" dirty="0">
                <a:solidFill>
                  <a:schemeClr val="bg1"/>
                </a:solidFill>
              </a:rPr>
              <a:t>Time for making complaint</a:t>
            </a:r>
          </a:p>
          <a:p>
            <a:pPr>
              <a:lnSpc>
                <a:spcPct val="150000"/>
              </a:lnSpc>
            </a:pPr>
            <a:r>
              <a:rPr lang="en-US" sz="2800" dirty="0">
                <a:solidFill>
                  <a:schemeClr val="bg1"/>
                </a:solidFill>
              </a:rPr>
              <a:t>(2) Subject to subsections (3) and (4), a complaint under subsection (1) must be made to the Board </a:t>
            </a:r>
            <a:r>
              <a:rPr lang="en-US" sz="2800" b="1" i="1" u="sng" dirty="0">
                <a:solidFill>
                  <a:schemeClr val="bg1"/>
                </a:solidFill>
              </a:rPr>
              <a:t>not later than 90 days </a:t>
            </a:r>
            <a:r>
              <a:rPr lang="en-US" sz="2800" dirty="0">
                <a:solidFill>
                  <a:schemeClr val="bg1"/>
                </a:solidFill>
              </a:rPr>
              <a:t>after the date on which the complainant knew, or in the Board’s opinion ought to have known, of the action or circumstances giving rise to the complaint.</a:t>
            </a:r>
          </a:p>
          <a:p>
            <a:endParaRPr lang="en-US" sz="2400" dirty="0">
              <a:solidFill>
                <a:schemeClr val="bg1"/>
              </a:solidFill>
            </a:endParaRPr>
          </a:p>
        </p:txBody>
      </p:sp>
    </p:spTree>
    <p:extLst>
      <p:ext uri="{BB962C8B-B14F-4D97-AF65-F5344CB8AC3E}">
        <p14:creationId xmlns:p14="http://schemas.microsoft.com/office/powerpoint/2010/main" val="268653923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432</TotalTime>
  <Words>142</Words>
  <Application>Microsoft Office PowerPoint</Application>
  <PresentationFormat>Widescreen</PresentationFormat>
  <Paragraphs>125</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Calibri</vt:lpstr>
      <vt:lpstr>Century Gothic</vt:lpstr>
      <vt:lpstr>Wingdings 3</vt:lpstr>
      <vt:lpstr>Slice</vt:lpstr>
      <vt:lpstr>   UNFAIR LABOUR PRACTICE COMPLAINTS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UNFAIR LABOUR PRACTICE COMPLAINTS</dc:title>
  <dc:creator>Brendalee Blaney</dc:creator>
  <cp:lastModifiedBy>Sandra Montpetit</cp:lastModifiedBy>
  <cp:revision>23</cp:revision>
  <cp:lastPrinted>2019-02-21T18:49:50Z</cp:lastPrinted>
  <dcterms:created xsi:type="dcterms:W3CDTF">2019-02-04T15:47:01Z</dcterms:created>
  <dcterms:modified xsi:type="dcterms:W3CDTF">2019-02-25T19:41:14Z</dcterms:modified>
</cp:coreProperties>
</file>