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4" r:id="rId2"/>
    <p:sldId id="269" r:id="rId3"/>
    <p:sldId id="284" r:id="rId4"/>
    <p:sldId id="280" r:id="rId5"/>
    <p:sldId id="285" r:id="rId6"/>
    <p:sldId id="281" r:id="rId7"/>
    <p:sldId id="282" r:id="rId8"/>
    <p:sldId id="292" r:id="rId9"/>
    <p:sldId id="288" r:id="rId10"/>
    <p:sldId id="286" r:id="rId11"/>
    <p:sldId id="287" r:id="rId12"/>
    <p:sldId id="265" r:id="rId13"/>
    <p:sldId id="289" r:id="rId14"/>
    <p:sldId id="270" r:id="rId15"/>
    <p:sldId id="271" r:id="rId16"/>
    <p:sldId id="272" r:id="rId17"/>
    <p:sldId id="283" r:id="rId18"/>
    <p:sldId id="276" r:id="rId19"/>
    <p:sldId id="277" r:id="rId20"/>
    <p:sldId id="273" r:id="rId21"/>
    <p:sldId id="279" r:id="rId22"/>
    <p:sldId id="291" r:id="rId23"/>
    <p:sldId id="275" r:id="rId24"/>
    <p:sldId id="2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986" autoAdjust="0"/>
    <p:restoredTop sz="94660"/>
  </p:normalViewPr>
  <p:slideViewPr>
    <p:cSldViewPr snapToGrid="0">
      <p:cViewPr varScale="1">
        <p:scale>
          <a:sx n="72" d="100"/>
          <a:sy n="72" d="100"/>
        </p:scale>
        <p:origin x="8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331B5-8266-47AF-8B13-E5E253C8B990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7CEB7-0447-4C1E-A863-D4D7769B8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6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0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78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08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1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3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66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03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50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2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7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11E19-1800-4E56-8EE2-2C82F638999D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AF8F2-D441-41F6-929E-07D5BC323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479" y="1795193"/>
            <a:ext cx="5715000" cy="229552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0626" y="4729017"/>
            <a:ext cx="5138274" cy="1200979"/>
          </a:xfrm>
        </p:spPr>
        <p:txBody>
          <a:bodyPr>
            <a:normAutofit fontScale="92500" lnSpcReduction="20000"/>
          </a:bodyPr>
          <a:lstStyle/>
          <a:p>
            <a:r>
              <a:rPr lang="en-US" sz="3000" b="1" dirty="0"/>
              <a:t>Denis St-Jean</a:t>
            </a:r>
          </a:p>
          <a:p>
            <a:r>
              <a:rPr lang="en-US" dirty="0"/>
              <a:t>National Health and Safety Officer, PSAC</a:t>
            </a:r>
          </a:p>
          <a:p>
            <a:r>
              <a:rPr lang="fr-FR" dirty="0"/>
              <a:t>Agent national en santé et sécurité, AFPC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60" y="5929996"/>
            <a:ext cx="1597152" cy="841248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6328900" y="4729017"/>
            <a:ext cx="5453526" cy="12009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/>
              <a:t>Andrea Peart</a:t>
            </a:r>
          </a:p>
          <a:p>
            <a:r>
              <a:rPr lang="en-US" dirty="0"/>
              <a:t>National Health and Safety Officer, PSAC</a:t>
            </a:r>
          </a:p>
          <a:p>
            <a:r>
              <a:rPr lang="fr-FR" dirty="0"/>
              <a:t>Agent national en santé et sécurité, AFPC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051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100186"/>
            <a:ext cx="10515600" cy="65482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Dos and Don’ts / </a:t>
            </a:r>
            <a:r>
              <a:rPr lang="fr-FR" b="1" dirty="0"/>
              <a:t>Choses à faire et ne pas faire 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050823" y="669438"/>
            <a:ext cx="5157787" cy="35570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DOs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914400" y="1025139"/>
            <a:ext cx="5157787" cy="5261669"/>
          </a:xfrm>
        </p:spPr>
        <p:txBody>
          <a:bodyPr>
            <a:normAutofit fontScale="25000" lnSpcReduction="20000"/>
          </a:bodyPr>
          <a:lstStyle/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Advise workers on their rights concerning health and safety especially their right to refuse.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Report to the local union executive and to the membership.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Keep health and safety issues high on the union’s agenda.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Participate in all inspections and investigations.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Always insist that the employer provides you with health and safety information.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Insist on being present when tests or measurements are being conducted.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Challenge employer health and safety rules that do not make sense.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Always try to build solidarity around health and safety issues.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Never hesitate to call a Government Health and Safety Officer when required.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6400" dirty="0">
                <a:ea typeface="Calibri" panose="020F0502020204030204" pitchFamily="34" charset="0"/>
                <a:cs typeface="Times New Roman" panose="02020603050405020304" pitchFamily="18" charset="0"/>
              </a:rPr>
              <a:t>Always inform the workers about health and safety outcomes.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27711" y="669438"/>
            <a:ext cx="5183188" cy="35570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Choses à faire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6172200" y="1122284"/>
            <a:ext cx="5183188" cy="5164524"/>
          </a:xfrm>
        </p:spPr>
        <p:txBody>
          <a:bodyPr>
            <a:normAutofit fontScale="32500" lnSpcReduction="20000"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Informer les travailleuses et travailleurs de leurs droits sur le plan de la santé et sécurité, surtout de leur droit de refus.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Faire rapport à la direction et aux membres de la section locale.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Garder les questions de santé et sécurité en haut du programme syndical.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Participer à toutes les inspections et enquêtes.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Toujours insister pour que l’employeur vous fournisse l’information en santé et sécurité.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Insister pour être présent quand on procède à des tests ou à des évaluations.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Contester les règlements patronaux en santé et sécurité qui n’ont pas de sens.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Toujours essayer de bâtir la solidarité sur les questions de santé et de sécurité.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Ne jamais hésiter à téléphoner à une ou un responsable gouvernemental en santé et sécurité lorsque nécessaire.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CA" sz="4900" dirty="0">
                <a:ea typeface="Calibri" panose="020F0502020204030204" pitchFamily="34" charset="0"/>
                <a:cs typeface="Times New Roman" panose="02020603050405020304" pitchFamily="18" charset="0"/>
              </a:rPr>
              <a:t> Toujours informer les travailleuses et travailleurs des résultats en ce qui a trait à la santé et à la sécurité.</a:t>
            </a:r>
            <a:endParaRPr lang="en-US" sz="4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944" y="5866147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32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02482" y="85497"/>
            <a:ext cx="10515600" cy="62477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Dos and Don’ts / </a:t>
            </a:r>
            <a:r>
              <a:rPr lang="fr-FR" b="1" dirty="0"/>
              <a:t>Choses à faire et à ne pas faire 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977107" y="592955"/>
            <a:ext cx="5157787" cy="33062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DON’Ts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739775" y="923576"/>
            <a:ext cx="5157787" cy="5443487"/>
          </a:xfrm>
        </p:spPr>
        <p:txBody>
          <a:bodyPr>
            <a:normAutofit fontScale="32500" lnSpcReduction="20000"/>
          </a:bodyPr>
          <a:lstStyle/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be impartial when dealing with health and safety issues.  (Don’t leave your union hat at the door.)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act like a lone ranger and try to solve all health and safety problems alone.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behave like a management health and safety representative.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carry out managements’ health and safety disciplinary policies.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discourage members from rocking the boat.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treat health and safety as a technical matter.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ignore health and safety issues and hope that they will go away. 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treat health and safety issues as an item that can be traded at the committee table.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ignore health and safety issues that are controversial. 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accept without question all technical reports or solutions.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accept that government health and safety officials are the final arbitrators of what is safe.</a:t>
            </a:r>
          </a:p>
          <a:p>
            <a:pPr marL="228600" lvl="1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4900" dirty="0"/>
              <a:t>DO NOT forget that you are appointed in accordance with the bylaws of your local union.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134894" y="561453"/>
            <a:ext cx="5183188" cy="36212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fr-CA" dirty="0"/>
              <a:t>À N</a:t>
            </a:r>
            <a:r>
              <a:rPr lang="en-US" dirty="0"/>
              <a:t>e pas faire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6172200" y="923576"/>
            <a:ext cx="5183188" cy="5864148"/>
          </a:xfrm>
        </p:spPr>
        <p:txBody>
          <a:bodyPr>
            <a:normAutofit fontScale="47500" lnSpcReduction="20000"/>
          </a:bodyPr>
          <a:lstStyle/>
          <a:p>
            <a:pPr marR="0" lvl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être impartial quand vous traitez des questions de santé et sécurité. (Ne laissez pas votre chapeau syndical à la porte.)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agir comme un redresseur de torts et tenter de régler seuls tous les problèmes de santé et de sécurité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se comporter comme une représentante ou un représentant patronal en santé et sécurité.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appliquer les politiques disciplinaires de l’employeur en matière de santé et sécurité.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dissuader les membres de faire des vagues.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traiter les questions de santé et sécurité comme des questions techniques.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ignorer les questions de santé et sécurité et espérer qu’elles disparaîtront.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traiter les questions de santé et sécurité comme un point qui peut être échangé à la table du comité.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ignorer les questions de santé et sécurité qui sont controversées.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accepter sans mot dire tous les rapports techniques et toutes les solutions avancées.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accepter que les responsables gouvernementaux en santé et sécurité aient le dernier mot pour ce qui est sécuritaire. </a:t>
            </a:r>
            <a:endParaRPr lang="en-US" sz="3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CA" sz="3400" dirty="0">
                <a:ea typeface="Calibri" panose="020F0502020204030204" pitchFamily="34" charset="0"/>
                <a:cs typeface="Times New Roman" panose="02020603050405020304" pitchFamily="18" charset="0"/>
              </a:rPr>
              <a:t>NE PAS oublier que vous êtes nommé conformément aux règlements généraux de votre section locale.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02" y="5946403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86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342" y="374650"/>
            <a:ext cx="5157787" cy="1325563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Common Challenges</a:t>
            </a:r>
            <a:br>
              <a:rPr lang="en-US" b="1" dirty="0"/>
            </a:br>
            <a:r>
              <a:rPr lang="en-US" sz="4300" dirty="0"/>
              <a:t>indoor air quality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9788" y="1813381"/>
            <a:ext cx="5156355" cy="569001"/>
          </a:xfrm>
        </p:spPr>
        <p:txBody>
          <a:bodyPr>
            <a:normAutofit/>
          </a:bodyPr>
          <a:lstStyle/>
          <a:p>
            <a:r>
              <a:rPr lang="en-US" sz="2800" dirty="0"/>
              <a:t>Air Quality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38331" y="2495550"/>
            <a:ext cx="5357811" cy="3684588"/>
          </a:xfrm>
        </p:spPr>
        <p:txBody>
          <a:bodyPr>
            <a:normAutofit fontScale="92500"/>
          </a:bodyPr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600" kern="0" dirty="0"/>
              <a:t>Outside air quality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600" kern="0" dirty="0"/>
              <a:t>Gases, particulates, seasons, gases, particulates, seasons and locates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600" kern="0" dirty="0"/>
              <a:t>Indoor air quality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600" dirty="0"/>
              <a:t>Building envelope, materials, furnishings, occupant density and activities, processes</a:t>
            </a:r>
            <a:endParaRPr lang="en-US" sz="2600" kern="0" dirty="0"/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600" kern="0" dirty="0"/>
              <a:t>HVAC system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2600" kern="0" dirty="0"/>
              <a:t>Design, operation and maintenance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72200" y="1864403"/>
            <a:ext cx="6019800" cy="517979"/>
          </a:xfrm>
        </p:spPr>
        <p:txBody>
          <a:bodyPr>
            <a:noAutofit/>
          </a:bodyPr>
          <a:lstStyle/>
          <a:p>
            <a:r>
              <a:rPr lang="en-US" sz="2800" dirty="0" err="1"/>
              <a:t>Facteurs</a:t>
            </a:r>
            <a:r>
              <a:rPr lang="en-US" sz="2800" dirty="0"/>
              <a:t> </a:t>
            </a:r>
            <a:r>
              <a:rPr lang="en-US" sz="2800" dirty="0" err="1"/>
              <a:t>Concernant</a:t>
            </a:r>
            <a:r>
              <a:rPr lang="en-US" sz="2800" dirty="0"/>
              <a:t> La </a:t>
            </a:r>
            <a:r>
              <a:rPr lang="en-US" sz="2800" dirty="0" err="1"/>
              <a:t>Qualité</a:t>
            </a:r>
            <a:r>
              <a:rPr lang="en-US" sz="2800" dirty="0"/>
              <a:t> de </a:t>
            </a:r>
            <a:r>
              <a:rPr lang="en-US" sz="2800" dirty="0" err="1"/>
              <a:t>l’air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48350" cy="36004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fr-CA" sz="2400" dirty="0"/>
              <a:t>Qualité de l’air extérieur</a:t>
            </a:r>
          </a:p>
          <a:p>
            <a:pPr marL="457200" lvl="1" indent="0">
              <a:buNone/>
              <a:defRPr/>
            </a:pPr>
            <a:r>
              <a:rPr lang="fr-CA" dirty="0"/>
              <a:t>- Gaz, particules, saisons et endroits</a:t>
            </a:r>
          </a:p>
          <a:p>
            <a:pPr lvl="1">
              <a:buFontTx/>
              <a:buChar char="-"/>
              <a:defRPr/>
            </a:pPr>
            <a:endParaRPr lang="fr-CA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CA" sz="2400" dirty="0"/>
              <a:t>Qualité de l’air intérieur</a:t>
            </a:r>
          </a:p>
          <a:p>
            <a:pPr lvl="1">
              <a:buFontTx/>
              <a:buChar char="-"/>
              <a:defRPr/>
            </a:pPr>
            <a:r>
              <a:rPr lang="fr-CA" dirty="0"/>
              <a:t>enveloppe du bâtiment, matériaux, mobilier, taux d’occupation et activités ainsi que procédés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CA" sz="2400" dirty="0"/>
              <a:t>Système de CVC</a:t>
            </a:r>
          </a:p>
          <a:p>
            <a:pPr marL="457200" lvl="1" indent="0">
              <a:buNone/>
              <a:defRPr/>
            </a:pPr>
            <a:r>
              <a:rPr lang="fr-CA" dirty="0"/>
              <a:t>- conception, fonctionnement et maintenance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84" y="5917343"/>
            <a:ext cx="1597290" cy="84132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105525" y="374649"/>
            <a:ext cx="59150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u="sng" dirty="0" err="1"/>
              <a:t>Défis</a:t>
            </a:r>
            <a:r>
              <a:rPr lang="en-US" b="1" u="sng" dirty="0"/>
              <a:t> </a:t>
            </a:r>
            <a:r>
              <a:rPr lang="en-US" b="1" u="sng" dirty="0" err="1"/>
              <a:t>Communs</a:t>
            </a:r>
            <a:endParaRPr lang="en-US" b="1" u="sng" dirty="0"/>
          </a:p>
          <a:p>
            <a:pPr algn="ctr"/>
            <a:r>
              <a:rPr lang="en-US" dirty="0" err="1"/>
              <a:t>qualité</a:t>
            </a:r>
            <a:r>
              <a:rPr lang="en-US" dirty="0"/>
              <a:t> de </a:t>
            </a:r>
            <a:r>
              <a:rPr lang="en-US" dirty="0" err="1"/>
              <a:t>l’air</a:t>
            </a:r>
            <a:r>
              <a:rPr lang="en-US" dirty="0"/>
              <a:t> ambient</a:t>
            </a:r>
          </a:p>
        </p:txBody>
      </p:sp>
    </p:spTree>
    <p:extLst>
      <p:ext uri="{BB962C8B-B14F-4D97-AF65-F5344CB8AC3E}">
        <p14:creationId xmlns:p14="http://schemas.microsoft.com/office/powerpoint/2010/main" val="1961128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Example  			    </a:t>
            </a:r>
            <a:r>
              <a:rPr lang="en-US" b="1" dirty="0" err="1"/>
              <a:t>Exemple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2577306"/>
            <a:ext cx="975360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50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610" y="291708"/>
            <a:ext cx="10106025" cy="1497741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issues can arise due to indoor air quality?</a:t>
            </a:r>
            <a:r>
              <a:rPr lang="fr-FR" dirty="0"/>
              <a:t> </a:t>
            </a:r>
            <a:br>
              <a:rPr lang="fr-FR" dirty="0"/>
            </a:br>
            <a:br>
              <a:rPr lang="fr-FR" sz="2200" dirty="0"/>
            </a:br>
            <a:r>
              <a:rPr lang="fr-FR" dirty="0"/>
              <a:t>Quels problèmes peuvent survenir en raison de la qualité de l'air intérieur?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080591"/>
            <a:ext cx="5157787" cy="41090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Pollutants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carbon monoxide, formaldehyde, VOCs, particulates,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microbials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Stressors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temperature, RH,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odours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air motion/circulation, noise, lighting, vibration, privacy, housekeeping, social</a:t>
            </a:r>
          </a:p>
          <a:p>
            <a:pPr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source control, ventilation, air flow (P), isolation, time of use, sealing, substitution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166083" y="2080591"/>
            <a:ext cx="5183188" cy="4109072"/>
          </a:xfrm>
        </p:spPr>
        <p:txBody>
          <a:bodyPr>
            <a:normAutofit lnSpcReduction="10000"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CA" sz="2400" b="1" kern="0" dirty="0">
                <a:latin typeface="Arial"/>
              </a:rPr>
              <a:t>Polluants</a:t>
            </a:r>
            <a:r>
              <a:rPr lang="fr-CA" sz="2400" kern="0" dirty="0">
                <a:latin typeface="Arial"/>
              </a:rPr>
              <a:t> – monoïde de carbone, formaldéhyde, COV, particules, micro-organismes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CA" sz="2400" b="1" kern="0" dirty="0">
                <a:latin typeface="Arial"/>
              </a:rPr>
              <a:t>Agresseurs</a:t>
            </a:r>
            <a:r>
              <a:rPr lang="fr-CA" sz="2400" kern="0" dirty="0">
                <a:latin typeface="Arial"/>
              </a:rPr>
              <a:t> – température, HR, odeurs, mouvement/circulation de l’air, bruit, éclairage, vibration, intimité, ordre et propreté, social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CA" sz="2400" b="1" kern="0" dirty="0">
                <a:latin typeface="Arial"/>
              </a:rPr>
              <a:t>Solutions</a:t>
            </a:r>
            <a:r>
              <a:rPr lang="fr-CA" sz="2400" kern="0" dirty="0">
                <a:latin typeface="Arial"/>
              </a:rPr>
              <a:t> – contrôle des sources, ventilation, circulation d’air (P), isolation, temps d’utilisation, </a:t>
            </a:r>
            <a:r>
              <a:rPr lang="fr-CA" sz="2400" kern="0" dirty="0" err="1">
                <a:latin typeface="Arial"/>
              </a:rPr>
              <a:t>hermétisation</a:t>
            </a:r>
            <a:r>
              <a:rPr lang="fr-CA" sz="2400" kern="0" dirty="0">
                <a:latin typeface="Arial"/>
              </a:rPr>
              <a:t>, substitution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10" y="5769002"/>
            <a:ext cx="1597290" cy="8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092" y="291708"/>
            <a:ext cx="1943133" cy="124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55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52309"/>
          </a:xfrm>
        </p:spPr>
        <p:txBody>
          <a:bodyPr>
            <a:normAutofit/>
          </a:bodyPr>
          <a:lstStyle/>
          <a:p>
            <a:r>
              <a:rPr lang="en-US" dirty="0"/>
              <a:t>What do you do about it?</a:t>
            </a:r>
            <a:br>
              <a:rPr lang="en-US" dirty="0"/>
            </a:br>
            <a:br>
              <a:rPr lang="fr-FR" dirty="0"/>
            </a:br>
            <a:r>
              <a:rPr lang="fr-FR" dirty="0"/>
              <a:t>Que faites-vous à ce sujet?</a:t>
            </a:r>
            <a:br>
              <a:rPr lang="fr-FR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55" y="5825430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24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1" y="298863"/>
            <a:ext cx="11592490" cy="93938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Canada Labour Code </a:t>
            </a:r>
            <a:r>
              <a:rPr lang="en-US" dirty="0"/>
              <a:t>	Code </a:t>
            </a:r>
            <a:r>
              <a:rPr lang="en-US" dirty="0" err="1"/>
              <a:t>canadien</a:t>
            </a:r>
            <a:r>
              <a:rPr lang="en-US" dirty="0"/>
              <a:t> du travail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58950" y="1238250"/>
            <a:ext cx="5181600" cy="5334827"/>
          </a:xfrm>
        </p:spPr>
        <p:txBody>
          <a:bodyPr>
            <a:normAutofit fontScale="92500" lnSpcReduction="10000"/>
          </a:bodyPr>
          <a:lstStyle/>
          <a:p>
            <a:pPr marL="0" lvl="0" indent="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None/>
              <a:defRPr/>
            </a:pPr>
            <a:r>
              <a:rPr lang="fr-CA" sz="2200" u="sng" dirty="0" err="1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Every</a:t>
            </a:r>
            <a:r>
              <a:rPr lang="fr-CA" sz="2200" u="sng" dirty="0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 employer </a:t>
            </a:r>
            <a:r>
              <a:rPr lang="fr-CA" sz="2200" u="sng" dirty="0" err="1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shall</a:t>
            </a:r>
            <a:r>
              <a:rPr lang="fr-CA" sz="2200" u="sng" dirty="0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: </a:t>
            </a:r>
          </a:p>
          <a:p>
            <a:pPr marL="0" lvl="0" indent="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None/>
              <a:defRPr/>
            </a:pPr>
            <a:endParaRPr lang="en-US" sz="2200" u="sng" dirty="0">
              <a:solidFill>
                <a:srgbClr val="4D4D4D">
                  <a:lumMod val="50000"/>
                </a:srgbClr>
              </a:solidFill>
              <a:latin typeface="Arial" pitchFamily="34" charset="0"/>
            </a:endParaRPr>
          </a:p>
          <a:p>
            <a:pPr marL="266700" lvl="0" indent="-26670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/>
            </a:pP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Ensure that the safety and health at work of every person employed by the employer is protected [124];</a:t>
            </a:r>
          </a:p>
          <a:p>
            <a:pPr marL="266700" lvl="0" indent="-26670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/>
            </a:pPr>
            <a:endParaRPr lang="en-US" sz="2200" dirty="0">
              <a:solidFill>
                <a:srgbClr val="4D4D4D">
                  <a:lumMod val="50000"/>
                </a:srgbClr>
              </a:solidFill>
              <a:latin typeface="Arial" pitchFamily="34" charset="0"/>
            </a:endParaRPr>
          </a:p>
          <a:p>
            <a:pPr marL="266700" lvl="0" indent="-26670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/>
            </a:pP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Ensure that all permanent and temporary buildings and structures meet the prescribed standards [125 (a)];</a:t>
            </a:r>
          </a:p>
          <a:p>
            <a:pPr marL="266700" lvl="0" indent="-26670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/>
            </a:pPr>
            <a:endParaRPr lang="en-US" sz="2200" dirty="0">
              <a:solidFill>
                <a:srgbClr val="4D4D4D">
                  <a:lumMod val="50000"/>
                </a:srgbClr>
              </a:solidFill>
              <a:latin typeface="Arial" pitchFamily="34" charset="0"/>
            </a:endParaRPr>
          </a:p>
          <a:p>
            <a:pPr marL="266700" lvl="0" indent="-26670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/>
            </a:pP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Ensure that the levels of ventilation, lighting, temperature, humidity, sound and vibration are in accordance with prescribed standards [125 (1) (n)]; and</a:t>
            </a:r>
          </a:p>
          <a:p>
            <a:pPr marL="266700" lvl="0" indent="-26670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/>
            </a:pPr>
            <a:endParaRPr lang="en-US" sz="2200" dirty="0">
              <a:solidFill>
                <a:srgbClr val="4D4D4D">
                  <a:lumMod val="50000"/>
                </a:srgbClr>
              </a:solidFill>
              <a:latin typeface="Arial" pitchFamily="34" charset="0"/>
            </a:endParaRPr>
          </a:p>
          <a:p>
            <a:pPr marL="266700" lvl="0" indent="-266700" defTabSz="3619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/>
            </a:pP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 pitchFamily="34" charset="0"/>
              </a:rPr>
              <a:t>Ensure that concentrations of hazardous substances in the workplace are controlled in accordance with prescribed standards  [125.1(a)].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994475" y="1238250"/>
            <a:ext cx="5940350" cy="5334827"/>
          </a:xfrm>
        </p:spPr>
        <p:txBody>
          <a:bodyPr>
            <a:normAutofit fontScale="92500" lnSpcReduction="10000"/>
          </a:bodyPr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fr-CA" sz="2200" u="sng" kern="0" dirty="0">
                <a:solidFill>
                  <a:srgbClr val="4D4D4D">
                    <a:lumMod val="50000"/>
                  </a:srgbClr>
                </a:solidFill>
                <a:latin typeface="Arial"/>
              </a:rPr>
              <a:t>L’employer est tenu de: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fr-CA" sz="2200" u="sng" kern="0" dirty="0">
              <a:solidFill>
                <a:srgbClr val="4D4D4D">
                  <a:lumMod val="50000"/>
                </a:srgbClr>
              </a:solidFill>
              <a:latin typeface="Arial"/>
            </a:endParaRPr>
          </a:p>
          <a:p>
            <a:pPr marL="265176" lvl="0" indent="-265176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CA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Veiller à la protection de ses employés en matière de santé et de sécurité au travail. </a:t>
            </a: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[124];</a:t>
            </a:r>
          </a:p>
          <a:p>
            <a:pPr marL="265176" lvl="0" indent="-265176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fr-CA" sz="2200" dirty="0">
              <a:solidFill>
                <a:srgbClr val="4D4D4D">
                  <a:lumMod val="50000"/>
                </a:srgbClr>
              </a:solidFill>
              <a:latin typeface="Arial"/>
            </a:endParaRPr>
          </a:p>
          <a:p>
            <a:pPr marL="265176" lvl="0" indent="-265176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CA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Veiller à ce que tous les ouvrages et bâtiments permanents et temporaires soient conformes aux normes réglementaires</a:t>
            </a: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 [125 (a)];</a:t>
            </a:r>
          </a:p>
          <a:p>
            <a:pPr marL="265176" lvl="0" indent="-265176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sz="2200" dirty="0">
              <a:solidFill>
                <a:srgbClr val="4D4D4D">
                  <a:lumMod val="50000"/>
                </a:srgbClr>
              </a:solidFill>
              <a:latin typeface="Arial"/>
            </a:endParaRPr>
          </a:p>
          <a:p>
            <a:pPr marL="265176" lvl="0" indent="-265176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CA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Veiller à ce que l'aération, l'éclairage, la température, l'humidité, le bruit et les vibrations soient conformes aux normes </a:t>
            </a: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[125 (1)(n)]; </a:t>
            </a:r>
          </a:p>
          <a:p>
            <a:pPr marL="265176" lvl="0" indent="-265176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sz="2200" dirty="0">
              <a:solidFill>
                <a:srgbClr val="4D4D4D">
                  <a:lumMod val="50000"/>
                </a:srgbClr>
              </a:solidFill>
              <a:latin typeface="Arial"/>
            </a:endParaRPr>
          </a:p>
          <a:p>
            <a:pPr marL="265176" lvl="0" indent="-265176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fr-CA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Veiller à ce que les concentrations des substances dangereuses se trouvant dans le lieu de travail soient contrôlées conformément aux normes réglementaires 125(a)</a:t>
            </a:r>
            <a:r>
              <a:rPr lang="en-US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]</a:t>
            </a:r>
            <a:r>
              <a:rPr lang="fr-CA" sz="2200" dirty="0">
                <a:solidFill>
                  <a:srgbClr val="4D4D4D">
                    <a:lumMod val="50000"/>
                  </a:srgbClr>
                </a:solidFill>
                <a:latin typeface="Arial"/>
              </a:rPr>
              <a:t>.</a:t>
            </a:r>
            <a:endParaRPr lang="en-US" sz="2200" dirty="0">
              <a:solidFill>
                <a:srgbClr val="4D4D4D">
                  <a:lumMod val="50000"/>
                </a:srgbClr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300" y="5936266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4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424" y="971551"/>
            <a:ext cx="5680046" cy="187681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Workplace Committees</a:t>
            </a:r>
            <a:br>
              <a:rPr lang="en-US" b="1" dirty="0"/>
            </a:br>
            <a:r>
              <a:rPr lang="en-US" b="1" dirty="0"/>
              <a:t>-</a:t>
            </a:r>
            <a:br>
              <a:rPr lang="en-US" b="1" dirty="0"/>
            </a:br>
            <a:r>
              <a:rPr lang="en-US" b="1" dirty="0"/>
              <a:t>National Joint Council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6065" y="3951214"/>
            <a:ext cx="6060347" cy="16526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dirty="0" err="1">
                <a:latin typeface="+mj-lt"/>
              </a:rPr>
              <a:t>Comités</a:t>
            </a:r>
            <a:r>
              <a:rPr lang="en-US" sz="4000" b="1" dirty="0">
                <a:latin typeface="+mj-lt"/>
              </a:rPr>
              <a:t> de travail </a:t>
            </a:r>
          </a:p>
          <a:p>
            <a:pPr marL="0" indent="0" algn="ctr">
              <a:buNone/>
            </a:pPr>
            <a:r>
              <a:rPr lang="fr-CA" sz="4000" b="1" dirty="0">
                <a:latin typeface="+mj-lt"/>
              </a:rPr>
              <a:t>-</a:t>
            </a:r>
            <a:endParaRPr lang="en-US" sz="4000" b="1" dirty="0">
              <a:latin typeface="+mj-lt"/>
            </a:endParaRPr>
          </a:p>
          <a:p>
            <a:pPr marL="0" indent="0" algn="ctr">
              <a:buNone/>
            </a:pPr>
            <a:r>
              <a:rPr lang="en-US" sz="4000" b="1" dirty="0">
                <a:latin typeface="+mj-lt"/>
              </a:rPr>
              <a:t>Conseil </a:t>
            </a:r>
            <a:r>
              <a:rPr lang="en-US" sz="4000" b="1" dirty="0" err="1">
                <a:latin typeface="+mj-lt"/>
              </a:rPr>
              <a:t>Nationale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Mixte</a:t>
            </a:r>
            <a:endParaRPr lang="en-US" sz="4000" b="1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79" y="5756301"/>
            <a:ext cx="1597290" cy="8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281" y="482674"/>
            <a:ext cx="2365694" cy="23656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444" y="3149730"/>
            <a:ext cx="15906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33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1" y="687898"/>
            <a:ext cx="10515600" cy="9479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Make recommendations </a:t>
            </a:r>
            <a:br>
              <a:rPr lang="en-US" dirty="0"/>
            </a:br>
            <a:r>
              <a:rPr lang="en-US" dirty="0"/>
              <a:t>Faire des </a:t>
            </a:r>
            <a:r>
              <a:rPr lang="en-US" dirty="0" err="1"/>
              <a:t>recommandations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951" y="1825625"/>
            <a:ext cx="8048097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09" y="5756302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27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397" y="2482085"/>
            <a:ext cx="6102731" cy="437591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365125"/>
            <a:ext cx="6147089" cy="2526290"/>
          </a:xfrm>
        </p:spPr>
        <p:txBody>
          <a:bodyPr>
            <a:normAutofit/>
          </a:bodyPr>
          <a:lstStyle/>
          <a:p>
            <a:r>
              <a:rPr lang="en-US" sz="6600" b="1" dirty="0"/>
              <a:t>S.M.A.R.T</a:t>
            </a:r>
            <a:r>
              <a:rPr lang="en-US" sz="6600" dirty="0"/>
              <a:t> </a:t>
            </a:r>
            <a:br>
              <a:rPr lang="en-US" sz="6600" dirty="0"/>
            </a:br>
            <a:r>
              <a:rPr lang="en-US" sz="4500" dirty="0"/>
              <a:t>Recommendations / </a:t>
            </a:r>
            <a:r>
              <a:rPr lang="en-US" sz="4500" dirty="0" err="1"/>
              <a:t>Recommandation</a:t>
            </a:r>
            <a:endParaRPr lang="en-US" sz="45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712800"/>
            <a:ext cx="3016596" cy="2332383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2900" dirty="0">
                <a:latin typeface="+mj-lt"/>
              </a:rPr>
              <a:t>Specific</a:t>
            </a:r>
          </a:p>
          <a:p>
            <a:pPr>
              <a:lnSpc>
                <a:spcPct val="70000"/>
              </a:lnSpc>
            </a:pPr>
            <a:r>
              <a:rPr lang="en-US" sz="2900" dirty="0">
                <a:latin typeface="+mj-lt"/>
              </a:rPr>
              <a:t>Measurable</a:t>
            </a:r>
          </a:p>
          <a:p>
            <a:pPr>
              <a:lnSpc>
                <a:spcPct val="70000"/>
              </a:lnSpc>
            </a:pPr>
            <a:r>
              <a:rPr lang="en-US" sz="2900" dirty="0">
                <a:latin typeface="+mj-lt"/>
              </a:rPr>
              <a:t>Attainable</a:t>
            </a:r>
          </a:p>
          <a:p>
            <a:pPr>
              <a:lnSpc>
                <a:spcPct val="70000"/>
              </a:lnSpc>
            </a:pPr>
            <a:r>
              <a:rPr lang="en-US" sz="2900" dirty="0">
                <a:latin typeface="+mj-lt"/>
              </a:rPr>
              <a:t>Realistic</a:t>
            </a:r>
          </a:p>
          <a:p>
            <a:pPr>
              <a:lnSpc>
                <a:spcPct val="70000"/>
              </a:lnSpc>
            </a:pPr>
            <a:r>
              <a:rPr lang="en-US" sz="2900" dirty="0">
                <a:latin typeface="+mj-lt"/>
              </a:rPr>
              <a:t>Timely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48135" y="361229"/>
            <a:ext cx="4149868" cy="2351571"/>
          </a:xfrm>
        </p:spPr>
        <p:txBody>
          <a:bodyPr>
            <a:normAutofit fontScale="40000" lnSpcReduction="20000"/>
          </a:bodyPr>
          <a:lstStyle/>
          <a:p>
            <a:r>
              <a:rPr lang="fr-FR" sz="7200" dirty="0">
                <a:latin typeface="+mj-lt"/>
              </a:rPr>
              <a:t>Spécifique</a:t>
            </a:r>
          </a:p>
          <a:p>
            <a:r>
              <a:rPr lang="fr-FR" sz="7200" dirty="0">
                <a:latin typeface="+mj-lt"/>
              </a:rPr>
              <a:t>Mesurable </a:t>
            </a:r>
          </a:p>
          <a:p>
            <a:r>
              <a:rPr lang="fr-FR" sz="7200" dirty="0">
                <a:latin typeface="+mj-lt"/>
              </a:rPr>
              <a:t>Acceptable et Ambitieux</a:t>
            </a:r>
          </a:p>
          <a:p>
            <a:r>
              <a:rPr lang="fr-FR" sz="7200" dirty="0">
                <a:latin typeface="+mj-lt"/>
              </a:rPr>
              <a:t>Réaliste </a:t>
            </a:r>
          </a:p>
          <a:p>
            <a:r>
              <a:rPr lang="fr-FR" sz="7300" dirty="0">
                <a:latin typeface="+mj-lt"/>
              </a:rPr>
              <a:t>Temporellement défini</a:t>
            </a:r>
            <a:endParaRPr lang="en-US" sz="73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39" y="5886602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0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74890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>
                <a:solidFill>
                  <a:prstClr val="black"/>
                </a:solidFill>
              </a:rPr>
              <a:t>Interactive Session 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Session interactive</a:t>
            </a:r>
            <a:br>
              <a:rPr lang="en-US" b="1" dirty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18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MENU</a:t>
            </a:r>
          </a:p>
          <a:p>
            <a:pPr marL="0" indent="0" algn="ctr">
              <a:buNone/>
            </a:pPr>
            <a:endParaRPr lang="en-US" sz="1800" b="1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Question &amp; Answer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Dos &amp; Don’ts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Real World Examples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Questions</a:t>
            </a:r>
          </a:p>
          <a:p>
            <a:pPr marL="0" lvl="0" indent="0" algn="ctr">
              <a:buNone/>
            </a:pPr>
            <a:endParaRPr lang="en-US" sz="2400" b="1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en-US" sz="2400" b="1" dirty="0">
                <a:solidFill>
                  <a:prstClr val="black"/>
                </a:solidFill>
              </a:rPr>
              <a:t>Interview Style</a:t>
            </a:r>
          </a:p>
          <a:p>
            <a:pPr marL="0" indent="0" algn="ctr">
              <a:buNone/>
            </a:pPr>
            <a:r>
              <a:rPr lang="en-US" sz="1700" b="1" dirty="0">
                <a:solidFill>
                  <a:prstClr val="black"/>
                </a:solidFill>
              </a:rPr>
              <a:t>Please Participate!!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1800" b="1" dirty="0">
                <a:solidFill>
                  <a:prstClr val="black"/>
                </a:solidFill>
                <a:latin typeface="Calibri Light" panose="020F0302020204030204"/>
              </a:rPr>
              <a:t>MENU</a:t>
            </a:r>
          </a:p>
          <a:p>
            <a:pPr marL="0" lvl="0" indent="0" algn="ctr">
              <a:buNone/>
            </a:pPr>
            <a:endParaRPr lang="en-US" sz="1800" b="1" dirty="0">
              <a:solidFill>
                <a:prstClr val="black"/>
              </a:solidFill>
              <a:latin typeface="Calibri Light" panose="020F0302020204030204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latin typeface="+mj-lt"/>
              </a:rPr>
              <a:t>Questions et réponses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Choses à faire et ne pas faire </a:t>
            </a:r>
            <a:endParaRPr lang="en-US" sz="1600" b="1" dirty="0">
              <a:solidFill>
                <a:prstClr val="black"/>
              </a:solidFill>
              <a:latin typeface="+mj-lt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000000"/>
                </a:solidFill>
                <a:latin typeface="+mj-lt"/>
              </a:rPr>
              <a:t>Exemples du monde réel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latin typeface="+mj-lt"/>
              </a:rPr>
              <a:t>Questions</a:t>
            </a:r>
          </a:p>
          <a:p>
            <a:pPr marL="0" indent="0" algn="ctr">
              <a:buNone/>
            </a:pPr>
            <a:endParaRPr lang="en-US" sz="2400" b="1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prstClr val="black"/>
                </a:solidFill>
              </a:rPr>
              <a:t>Style </a:t>
            </a:r>
            <a:r>
              <a:rPr lang="en-US" sz="2400" b="1" dirty="0" err="1">
                <a:solidFill>
                  <a:prstClr val="black"/>
                </a:solidFill>
              </a:rPr>
              <a:t>d’entrevue</a:t>
            </a:r>
            <a:r>
              <a:rPr lang="en-US" sz="2400" b="1" dirty="0">
                <a:solidFill>
                  <a:prstClr val="black"/>
                </a:solidFill>
              </a:rPr>
              <a:t>                             </a:t>
            </a:r>
          </a:p>
          <a:p>
            <a:pPr marL="0" indent="0" algn="ctr">
              <a:buNone/>
            </a:pPr>
            <a:r>
              <a:rPr lang="en-US" sz="1700" b="1" dirty="0" err="1">
                <a:solidFill>
                  <a:prstClr val="black"/>
                </a:solidFill>
              </a:rPr>
              <a:t>Veuillez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Participer</a:t>
            </a:r>
            <a:r>
              <a:rPr lang="en-US" sz="1700" b="1" dirty="0">
                <a:solidFill>
                  <a:prstClr val="black"/>
                </a:solidFill>
              </a:rPr>
              <a:t>!!</a:t>
            </a:r>
            <a:endParaRPr lang="en-US" sz="17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2" y="5843903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39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519" y="1693104"/>
            <a:ext cx="5204791" cy="935796"/>
          </a:xfrm>
        </p:spPr>
        <p:txBody>
          <a:bodyPr>
            <a:normAutofit fontScale="90000"/>
          </a:bodyPr>
          <a:lstStyle/>
          <a:p>
            <a:r>
              <a:rPr lang="en-US" sz="8000" b="1" dirty="0"/>
              <a:t>127.1</a:t>
            </a:r>
            <a:br>
              <a:rPr lang="en-US" dirty="0"/>
            </a:br>
            <a:r>
              <a:rPr lang="en-US" b="1" dirty="0"/>
              <a:t>Internal Complaint Resolution Process</a:t>
            </a:r>
            <a:br>
              <a:rPr lang="en-US" b="1" dirty="0"/>
            </a:br>
            <a:r>
              <a:rPr lang="en-US" dirty="0"/>
              <a:t>Complaint to supervisor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310" y="1159356"/>
            <a:ext cx="5804367" cy="435133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10519" y="3924300"/>
            <a:ext cx="5204793" cy="1724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/>
              <a:t>Processus de règlement interne des plaintes</a:t>
            </a:r>
          </a:p>
          <a:p>
            <a:r>
              <a:rPr lang="fr-FR" sz="4000" dirty="0"/>
              <a:t>Plainte au supérieur hiérarchique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13" y="5908557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00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43" y="318053"/>
            <a:ext cx="5192387" cy="4770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6351" y="190770"/>
            <a:ext cx="48756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Follow-up &amp;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Perpetual improvement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8636" y="5088835"/>
            <a:ext cx="4746957" cy="1551964"/>
          </a:xfrm>
        </p:spPr>
        <p:txBody>
          <a:bodyPr>
            <a:normAutofit/>
          </a:bodyPr>
          <a:lstStyle/>
          <a:p>
            <a:r>
              <a:rPr lang="en-US" b="1" dirty="0" err="1"/>
              <a:t>Suivi</a:t>
            </a:r>
            <a:r>
              <a:rPr lang="en-US" b="1" dirty="0"/>
              <a:t> &amp; </a:t>
            </a:r>
            <a:r>
              <a:rPr lang="en-US" b="1" dirty="0" err="1"/>
              <a:t>Amélioration</a:t>
            </a:r>
            <a:r>
              <a:rPr lang="en-US" b="1" dirty="0"/>
              <a:t> </a:t>
            </a:r>
            <a:r>
              <a:rPr lang="en-US" b="1" dirty="0" err="1"/>
              <a:t>perpétuelle</a:t>
            </a:r>
            <a:r>
              <a:rPr lang="en-US" b="1" dirty="0"/>
              <a:t>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593" y="2541926"/>
            <a:ext cx="2958517" cy="2998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84" y="5908744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60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5277" y="2315361"/>
            <a:ext cx="8526011" cy="1689552"/>
          </a:xfrm>
        </p:spPr>
        <p:txBody>
          <a:bodyPr>
            <a:normAutofit fontScale="90000"/>
          </a:bodyPr>
          <a:lstStyle/>
          <a:p>
            <a:r>
              <a:rPr lang="en-US" dirty="0"/>
              <a:t>Thanks!!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Merci!!</a:t>
            </a:r>
          </a:p>
        </p:txBody>
      </p:sp>
    </p:spTree>
    <p:extLst>
      <p:ext uri="{BB962C8B-B14F-4D97-AF65-F5344CB8AC3E}">
        <p14:creationId xmlns:p14="http://schemas.microsoft.com/office/powerpoint/2010/main" val="4152387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7" y="5908557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79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Merci 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45" y="5851900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03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827" y="1186882"/>
            <a:ext cx="11730886" cy="2575493"/>
          </a:xfrm>
        </p:spPr>
        <p:txBody>
          <a:bodyPr>
            <a:normAutofit/>
          </a:bodyPr>
          <a:lstStyle/>
          <a:p>
            <a:r>
              <a:rPr lang="en-US" sz="3600" dirty="0"/>
              <a:t>Q1. What do committees do?</a:t>
            </a:r>
            <a:r>
              <a:rPr lang="fr-FR" sz="3600" dirty="0"/>
              <a:t> </a:t>
            </a:r>
            <a:r>
              <a:rPr lang="en-US" sz="3600" dirty="0">
                <a:solidFill>
                  <a:prstClr val="black"/>
                </a:solidFill>
              </a:rPr>
              <a:t>(4 things)</a:t>
            </a:r>
            <a:br>
              <a:rPr lang="en-US" sz="3600" dirty="0">
                <a:solidFill>
                  <a:prstClr val="black"/>
                </a:solidFill>
              </a:rPr>
            </a:br>
            <a:br>
              <a:rPr lang="en-US" sz="3600" dirty="0">
                <a:solidFill>
                  <a:prstClr val="black"/>
                </a:solidFill>
              </a:rPr>
            </a:br>
            <a:r>
              <a:rPr lang="en-US" sz="3600" dirty="0">
                <a:solidFill>
                  <a:prstClr val="black"/>
                </a:solidFill>
              </a:rPr>
              <a:t> </a:t>
            </a:r>
            <a:br>
              <a:rPr lang="en-US" sz="3600" dirty="0">
                <a:solidFill>
                  <a:prstClr val="black"/>
                </a:solidFill>
              </a:rPr>
            </a:br>
            <a:r>
              <a:rPr lang="en-US" sz="3600" dirty="0"/>
              <a:t>Q1. </a:t>
            </a:r>
            <a:r>
              <a:rPr lang="fr-FR" sz="3600" dirty="0"/>
              <a:t>Que font les comités? </a:t>
            </a:r>
            <a:r>
              <a:rPr lang="fr-FR" sz="3600" dirty="0">
                <a:solidFill>
                  <a:prstClr val="black"/>
                </a:solidFill>
              </a:rPr>
              <a:t>(4 choses)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27" y="5779248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5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Q1. What do committees do?</a:t>
            </a:r>
            <a:r>
              <a:rPr lang="fr-FR" sz="4000" dirty="0"/>
              <a:t> </a:t>
            </a:r>
            <a:r>
              <a:rPr lang="en-US" sz="4000" dirty="0">
                <a:solidFill>
                  <a:prstClr val="black"/>
                </a:solidFill>
              </a:rPr>
              <a:t>(4 things) </a:t>
            </a:r>
            <a:br>
              <a:rPr lang="en-US" sz="4000" dirty="0">
                <a:solidFill>
                  <a:prstClr val="black"/>
                </a:solidFill>
              </a:rPr>
            </a:br>
            <a:br>
              <a:rPr lang="fr-FR" sz="4000" dirty="0"/>
            </a:br>
            <a:r>
              <a:rPr lang="en-US" sz="4000" dirty="0"/>
              <a:t>Q1. </a:t>
            </a:r>
            <a:r>
              <a:rPr lang="fr-FR" sz="4000" dirty="0"/>
              <a:t>Que font les comités? </a:t>
            </a:r>
            <a:r>
              <a:rPr lang="fr-FR" sz="4000" dirty="0">
                <a:solidFill>
                  <a:prstClr val="black"/>
                </a:solidFill>
              </a:rPr>
              <a:t>(4 choses)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45092"/>
            <a:ext cx="3561522" cy="33559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900" dirty="0"/>
              <a:t>Inspections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900" dirty="0"/>
              <a:t>Investigations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900" dirty="0"/>
              <a:t>Make recommendations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900" dirty="0"/>
              <a:t>Ensure work is safe, not just workplaces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97824" y="2147059"/>
            <a:ext cx="3829879" cy="3354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fr-FR" sz="2900" dirty="0"/>
              <a:t>Inspections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900" dirty="0"/>
              <a:t>Enquêtes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900" dirty="0"/>
              <a:t>Faire des recommandations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900" dirty="0"/>
              <a:t>Le travail doit être sécuritaire, pas seulement le lieu de travail</a:t>
            </a:r>
            <a:endParaRPr lang="en-US" sz="29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429" y="4186571"/>
            <a:ext cx="3719408" cy="2628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355" y="1378226"/>
            <a:ext cx="2417620" cy="9670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0389" y="2406588"/>
            <a:ext cx="2714448" cy="2037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955" y="5696121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9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6750" y="1804930"/>
            <a:ext cx="10648950" cy="2387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prstClr val="black"/>
                </a:solidFill>
              </a:rPr>
              <a:t>Q2. What are your 3 health and safety rights at work?</a:t>
            </a:r>
            <a:br>
              <a:rPr lang="en-US" sz="4000" dirty="0">
                <a:solidFill>
                  <a:prstClr val="black"/>
                </a:solidFill>
              </a:rPr>
            </a:br>
            <a:br>
              <a:rPr lang="en-US" sz="4000" dirty="0">
                <a:solidFill>
                  <a:prstClr val="black"/>
                </a:solidFill>
              </a:rPr>
            </a:br>
            <a:br>
              <a:rPr lang="en-US" sz="4000" dirty="0">
                <a:solidFill>
                  <a:prstClr val="black"/>
                </a:solidFill>
              </a:rPr>
            </a:br>
            <a:r>
              <a:rPr lang="en-US" sz="4000" dirty="0">
                <a:solidFill>
                  <a:prstClr val="black"/>
                </a:solidFill>
              </a:rPr>
              <a:t> Q2. </a:t>
            </a:r>
            <a:r>
              <a:rPr lang="fr-FR" sz="4000" dirty="0">
                <a:solidFill>
                  <a:prstClr val="black"/>
                </a:solidFill>
              </a:rPr>
              <a:t>Quels sont vos 3 droits en matière de santé et de sécurité au travail?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46" y="5733066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0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2735" y="1170468"/>
            <a:ext cx="10515600" cy="1581121"/>
          </a:xfrm>
        </p:spPr>
        <p:txBody>
          <a:bodyPr>
            <a:normAutofit fontScale="90000"/>
          </a:bodyPr>
          <a:lstStyle/>
          <a:p>
            <a:r>
              <a:rPr lang="en-US" dirty="0"/>
              <a:t>Q2. What are your 3 health and safety rights at work?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Q2. </a:t>
            </a:r>
            <a:r>
              <a:rPr lang="fr-FR" dirty="0"/>
              <a:t>Quels sont vos 3 droits en matière de santé et de sécurité au travail?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44780" y="3531767"/>
            <a:ext cx="4234763" cy="2147970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6507760" y="3531767"/>
            <a:ext cx="4087535" cy="229897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Le droit de savoir</a:t>
            </a:r>
          </a:p>
          <a:p>
            <a:pPr marL="0" indent="0">
              <a:buNone/>
            </a:pPr>
            <a:r>
              <a:rPr lang="en-US" dirty="0"/>
              <a:t>Le droit de </a:t>
            </a:r>
            <a:r>
              <a:rPr lang="en-US" dirty="0" err="1"/>
              <a:t>participer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Le droit de refuser un travail </a:t>
            </a:r>
            <a:r>
              <a:rPr lang="en-US" dirty="0" err="1"/>
              <a:t>dangereux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83" y="5618594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6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772400" cy="3849066"/>
          </a:xfrm>
        </p:spPr>
        <p:txBody>
          <a:bodyPr>
            <a:normAutofit/>
          </a:bodyPr>
          <a:lstStyle/>
          <a:p>
            <a:r>
              <a:rPr lang="en-US" sz="3600" dirty="0"/>
              <a:t>Q3. What about people who don’t know about their rights? What would you do? 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Q3. </a:t>
            </a:r>
            <a:r>
              <a:rPr lang="fr-FR" sz="3600" dirty="0"/>
              <a:t>Qu'en est-il des personnes qui ne connaissent pas leurs droits? Qu'est-ce que tu ferais?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13982" y="3469186"/>
            <a:ext cx="3856383" cy="28933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00" y="5760776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03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92412"/>
          </a:xfrm>
        </p:spPr>
        <p:txBody>
          <a:bodyPr/>
          <a:lstStyle/>
          <a:p>
            <a:r>
              <a:rPr lang="en-US" sz="4000" b="1" dirty="0">
                <a:solidFill>
                  <a:prstClr val="black"/>
                </a:solidFill>
              </a:rPr>
              <a:t>Dos and Don’ts </a:t>
            </a:r>
            <a:br>
              <a:rPr lang="en-US" sz="4000" b="1" dirty="0">
                <a:solidFill>
                  <a:prstClr val="black"/>
                </a:solidFill>
              </a:rPr>
            </a:br>
            <a:r>
              <a:rPr lang="en-US" sz="4000" b="1" dirty="0">
                <a:solidFill>
                  <a:prstClr val="black"/>
                </a:solidFill>
              </a:rPr>
              <a:t>-</a:t>
            </a:r>
            <a:br>
              <a:rPr lang="en-US" sz="4000" b="1" dirty="0">
                <a:solidFill>
                  <a:prstClr val="black"/>
                </a:solidFill>
              </a:rPr>
            </a:br>
            <a:r>
              <a:rPr lang="fr-FR" sz="4000" b="1" dirty="0">
                <a:solidFill>
                  <a:prstClr val="black"/>
                </a:solidFill>
              </a:rPr>
              <a:t>Choses à faire et à ne pas faire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3" y="5862376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3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1856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Dos and Don’ts / </a:t>
            </a:r>
            <a:r>
              <a:rPr lang="fr-FR" b="1" dirty="0"/>
              <a:t>Choses à faire et à ne pas faire 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906519" y="920547"/>
            <a:ext cx="5157787" cy="391049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/>
              <a:t>DOs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86562" y="1348451"/>
            <a:ext cx="5587068" cy="4841212"/>
          </a:xfrm>
        </p:spPr>
        <p:txBody>
          <a:bodyPr>
            <a:normAutofit fontScale="32500" lnSpcReduction="20000"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Defend the health and safety interests of the membership.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sz="49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Demand that employers provide a safe and healthy workplace</a:t>
            </a:r>
          </a:p>
          <a:p>
            <a:pPr marL="457200" lvl="1" indent="0">
              <a:buNone/>
            </a:pPr>
            <a:endParaRPr lang="en-US" sz="49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Wear your “Union hat” proudly during all dealings with the employer.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sz="49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Remember you are a representative of your union and are accountable to them. </a:t>
            </a:r>
          </a:p>
          <a:p>
            <a:pPr marL="457200" lvl="1" indent="0">
              <a:buNone/>
            </a:pPr>
            <a:endParaRPr lang="en-US" sz="49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Remember that you are the Workers’ representative.</a:t>
            </a:r>
          </a:p>
          <a:p>
            <a:pPr marL="457200" lvl="1" indent="0">
              <a:buNone/>
            </a:pPr>
            <a:endParaRPr lang="en-US" sz="49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Listen and never dismiss or downplay workers’ concerns. </a:t>
            </a:r>
          </a:p>
          <a:p>
            <a:pPr marL="457200" lvl="1" indent="0">
              <a:buNone/>
            </a:pPr>
            <a:endParaRPr lang="en-US" sz="49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Consult with local union and with members to resolve health and safety issues.</a:t>
            </a:r>
          </a:p>
          <a:p>
            <a:pPr marL="457200" lvl="1" indent="0">
              <a:buNone/>
            </a:pPr>
            <a:endParaRPr lang="en-US" sz="49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4900" dirty="0"/>
              <a:t>Treat health and safety as a union issue and if necessary a political one.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172200" y="920547"/>
            <a:ext cx="5183188" cy="34910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Choses </a:t>
            </a:r>
            <a:r>
              <a:rPr lang="fr-FR" dirty="0"/>
              <a:t>à faire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6172200" y="1348451"/>
            <a:ext cx="5183188" cy="4841212"/>
          </a:xfrm>
        </p:spPr>
        <p:txBody>
          <a:bodyPr>
            <a:normAutofit/>
          </a:bodyPr>
          <a:lstStyle/>
          <a:p>
            <a:pPr marR="0" lvl="0">
              <a:lnSpc>
                <a:spcPct val="7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Défendre les intérêts des membres en matière de santé et de sécurité.</a:t>
            </a:r>
          </a:p>
          <a:p>
            <a:pPr marL="0" marR="0" lvl="0" indent="0">
              <a:lnSpc>
                <a:spcPct val="70000"/>
              </a:lnSpc>
              <a:spcBef>
                <a:spcPts val="500"/>
              </a:spcBef>
              <a:buNone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7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CA" sz="1600" dirty="0"/>
              <a:t>Demander</a:t>
            </a: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 que les employeurs fournissent un lieu de travail exempt de tout danger.</a:t>
            </a:r>
          </a:p>
          <a:p>
            <a:pPr marL="0" marR="0" indent="0">
              <a:lnSpc>
                <a:spcPct val="70000"/>
              </a:lnSpc>
              <a:spcBef>
                <a:spcPts val="500"/>
              </a:spcBef>
              <a:buNone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7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Porter fièrement votre « chapeau syndical » chaque fois que vous traiter avec l’employeur.</a:t>
            </a:r>
          </a:p>
          <a:p>
            <a:pPr marL="0" marR="0" lvl="0" indent="0">
              <a:lnSpc>
                <a:spcPct val="70000"/>
              </a:lnSpc>
              <a:spcBef>
                <a:spcPts val="500"/>
              </a:spcBef>
              <a:buNone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7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Ne pas oublier que vous représentez votre syndicat et que vous avez des comptes à lui rendre.</a:t>
            </a:r>
          </a:p>
          <a:p>
            <a:pPr marL="0" marR="0" lvl="0" indent="0">
              <a:lnSpc>
                <a:spcPct val="70000"/>
              </a:lnSpc>
              <a:spcBef>
                <a:spcPts val="500"/>
              </a:spcBef>
              <a:buNone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7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Écouter et ne jamais rejeter ni minimiser l’importance des préoccupations des membres.</a:t>
            </a:r>
          </a:p>
          <a:p>
            <a:pPr marL="0" marR="0" indent="0">
              <a:lnSpc>
                <a:spcPct val="70000"/>
              </a:lnSpc>
              <a:spcBef>
                <a:spcPts val="500"/>
              </a:spcBef>
              <a:buNone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7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Consulter la section locale et les membres pour régler les questions de santé et sécurité.</a:t>
            </a:r>
          </a:p>
          <a:p>
            <a:pPr marL="0" marR="0" indent="0">
              <a:lnSpc>
                <a:spcPct val="70000"/>
              </a:lnSpc>
              <a:spcBef>
                <a:spcPts val="500"/>
              </a:spcBef>
              <a:buNone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70000"/>
              </a:lnSpc>
              <a:spcBef>
                <a:spcPts val="500"/>
              </a:spcBef>
              <a:buFont typeface="Wingdings" panose="05000000000000000000" pitchFamily="2" charset="2"/>
              <a:buChar char="ü"/>
            </a:pPr>
            <a:r>
              <a:rPr lang="fr-CA" sz="1600" dirty="0">
                <a:ea typeface="Calibri" panose="020F0502020204030204" pitchFamily="34" charset="0"/>
                <a:cs typeface="Times New Roman" panose="02020603050405020304" pitchFamily="18" charset="0"/>
              </a:rPr>
              <a:t>Traiter les questions de santé et sécurité comme une question syndicale et, si nécessaire, comme une question politique.</a:t>
            </a: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74" y="6016679"/>
            <a:ext cx="1597290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0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5993</TotalTime>
  <Words>1300</Words>
  <Application>Microsoft Office PowerPoint</Application>
  <PresentationFormat>Widescreen</PresentationFormat>
  <Paragraphs>194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 Interactive Session  Session interactive </vt:lpstr>
      <vt:lpstr>Q1. What do committees do? (4 things)    Q1. Que font les comités? (4 choses) </vt:lpstr>
      <vt:lpstr>Q1. What do committees do? (4 things)   Q1. Que font les comités? (4 choses) </vt:lpstr>
      <vt:lpstr>Q2. What are your 3 health and safety rights at work?    Q2. Quels sont vos 3 droits en matière de santé et de sécurité au travail?</vt:lpstr>
      <vt:lpstr>Q2. What are your 3 health and safety rights at work?  Q2. Quels sont vos 3 droits en matière de santé et de sécurité au travail?</vt:lpstr>
      <vt:lpstr>Q3. What about people who don’t know about their rights? What would you do?   Q3. Qu'en est-il des personnes qui ne connaissent pas leurs droits? Qu'est-ce que tu ferais?</vt:lpstr>
      <vt:lpstr>Dos and Don’ts  - Choses à faire et à ne pas faire </vt:lpstr>
      <vt:lpstr>Dos and Don’ts / Choses à faire et à ne pas faire </vt:lpstr>
      <vt:lpstr>Dos and Don’ts / Choses à faire et ne pas faire </vt:lpstr>
      <vt:lpstr>Dos and Don’ts / Choses à faire et à ne pas faire </vt:lpstr>
      <vt:lpstr>Common Challenges indoor air quality</vt:lpstr>
      <vt:lpstr>Example         Exemple</vt:lpstr>
      <vt:lpstr>What issues can arise due to indoor air quality?   Quels problèmes peuvent survenir en raison de la qualité de l'air intérieur?</vt:lpstr>
      <vt:lpstr>What do you do about it?  Que faites-vous à ce sujet? </vt:lpstr>
      <vt:lpstr>Canada Labour Code  Code canadien du travail</vt:lpstr>
      <vt:lpstr>Workplace Committees - National Joint Council</vt:lpstr>
      <vt:lpstr>Make recommendations  Faire des recommandations </vt:lpstr>
      <vt:lpstr>S.M.A.R.T  Recommendations / Recommandation</vt:lpstr>
      <vt:lpstr>127.1 Internal Complaint Resolution Process Complaint to supervisor </vt:lpstr>
      <vt:lpstr>Suivi &amp; Amélioration perpétuelle  </vt:lpstr>
      <vt:lpstr>Thanks!!  Merci!!</vt:lpstr>
      <vt:lpstr>Questions?</vt:lpstr>
      <vt:lpstr>Thank you!  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Peart</dc:creator>
  <cp:lastModifiedBy>Sandra Montpetit</cp:lastModifiedBy>
  <cp:revision>281</cp:revision>
  <dcterms:created xsi:type="dcterms:W3CDTF">2018-10-10T01:21:21Z</dcterms:created>
  <dcterms:modified xsi:type="dcterms:W3CDTF">2019-05-07T14:32:24Z</dcterms:modified>
</cp:coreProperties>
</file>