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265" r:id="rId3"/>
    <p:sldId id="283" r:id="rId4"/>
    <p:sldId id="261" r:id="rId5"/>
    <p:sldId id="301" r:id="rId6"/>
    <p:sldId id="281" r:id="rId7"/>
    <p:sldId id="289" r:id="rId8"/>
    <p:sldId id="292" r:id="rId9"/>
    <p:sldId id="293" r:id="rId10"/>
    <p:sldId id="260" r:id="rId11"/>
    <p:sldId id="290" r:id="rId12"/>
    <p:sldId id="302" r:id="rId13"/>
    <p:sldId id="303" r:id="rId14"/>
    <p:sldId id="304" r:id="rId15"/>
    <p:sldId id="295" r:id="rId16"/>
    <p:sldId id="296" r:id="rId17"/>
    <p:sldId id="297" r:id="rId18"/>
    <p:sldId id="298" r:id="rId19"/>
    <p:sldId id="299" r:id="rId20"/>
    <p:sldId id="300" r:id="rId21"/>
    <p:sldId id="294" r:id="rId22"/>
    <p:sldId id="291" r:id="rId23"/>
  </p:sldIdLst>
  <p:sldSz cx="9144000" cy="6858000" type="screen4x3"/>
  <p:notesSz cx="7010400" cy="9296400"/>
  <p:defaultTextStyle>
    <a:defPPr>
      <a:defRPr lang="en-CA"/>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AC2D"/>
    <a:srgbClr val="519FCF"/>
    <a:srgbClr val="20558A"/>
    <a:srgbClr val="33CC33"/>
    <a:srgbClr val="0A4E26"/>
    <a:srgbClr val="799E83"/>
    <a:srgbClr val="6F90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672" autoAdjust="0"/>
    <p:restoredTop sz="75931" autoAdjust="0"/>
  </p:normalViewPr>
  <p:slideViewPr>
    <p:cSldViewPr>
      <p:cViewPr varScale="1">
        <p:scale>
          <a:sx n="55" d="100"/>
          <a:sy n="55" d="100"/>
        </p:scale>
        <p:origin x="2094" y="66"/>
      </p:cViewPr>
      <p:guideLst>
        <p:guide orient="horz" pos="2160"/>
        <p:guide pos="2880"/>
      </p:guideLst>
    </p:cSldViewPr>
  </p:slideViewPr>
  <p:outlineViewPr>
    <p:cViewPr>
      <p:scale>
        <a:sx n="33" d="100"/>
        <a:sy n="33" d="100"/>
      </p:scale>
      <p:origin x="0" y="492"/>
    </p:cViewPr>
  </p:outlineViewPr>
  <p:notesTextViewPr>
    <p:cViewPr>
      <p:scale>
        <a:sx n="1" d="1"/>
        <a:sy n="1" d="1"/>
      </p:scale>
      <p:origin x="0" y="0"/>
    </p:cViewPr>
  </p:notesTextViewPr>
  <p:sorterViewPr>
    <p:cViewPr varScale="1">
      <p:scale>
        <a:sx n="100" d="100"/>
        <a:sy n="100" d="100"/>
      </p:scale>
      <p:origin x="0" y="-139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7" rIns="93172" bIns="46587" rtlCol="0"/>
          <a:lstStyle>
            <a:lvl1pPr algn="r">
              <a:defRPr sz="1200"/>
            </a:lvl1pPr>
          </a:lstStyle>
          <a:p>
            <a:fld id="{2984817D-9425-4D4D-9428-EFA1F579ABDC}" type="datetimeFigureOut">
              <a:rPr lang="en-CA" smtClean="0"/>
              <a:t>2019-05-15</a:t>
            </a:fld>
            <a:endParaRPr lang="en-CA"/>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7" rIns="93172" bIns="46587"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7" rIns="93172" bIns="46587" rtlCol="0" anchor="b"/>
          <a:lstStyle>
            <a:lvl1pPr algn="r">
              <a:defRPr sz="1200"/>
            </a:lvl1pPr>
          </a:lstStyle>
          <a:p>
            <a:fld id="{0AF94AA7-6292-4D84-9F28-63C2D58C8E73}" type="slidenum">
              <a:rPr lang="en-CA" smtClean="0"/>
              <a:t>‹#›</a:t>
            </a:fld>
            <a:endParaRPr lang="en-CA"/>
          </a:p>
        </p:txBody>
      </p:sp>
    </p:spTree>
    <p:extLst>
      <p:ext uri="{BB962C8B-B14F-4D97-AF65-F5344CB8AC3E}">
        <p14:creationId xmlns:p14="http://schemas.microsoft.com/office/powerpoint/2010/main" val="1620908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fontAlgn="auto">
              <a:spcBef>
                <a:spcPts val="0"/>
              </a:spcBef>
              <a:spcAft>
                <a:spcPts val="0"/>
              </a:spcAft>
              <a:defRPr sz="1200">
                <a:latin typeface="Arial"/>
                <a:ea typeface="+mn-ea"/>
                <a:cs typeface="+mn-cs"/>
              </a:defRPr>
            </a:lvl1pPr>
          </a:lstStyle>
          <a:p>
            <a:pPr>
              <a:defRPr/>
            </a:pPr>
            <a:endParaRPr lang="en-CA"/>
          </a:p>
        </p:txBody>
      </p:sp>
      <p:sp>
        <p:nvSpPr>
          <p:cNvPr id="3" name="Date Placeholder 2"/>
          <p:cNvSpPr>
            <a:spLocks noGrp="1"/>
          </p:cNvSpPr>
          <p:nvPr>
            <p:ph type="dt" idx="1"/>
          </p:nvPr>
        </p:nvSpPr>
        <p:spPr>
          <a:xfrm>
            <a:off x="3970938" y="0"/>
            <a:ext cx="3037840" cy="464820"/>
          </a:xfrm>
          <a:prstGeom prst="rect">
            <a:avLst/>
          </a:prstGeom>
        </p:spPr>
        <p:txBody>
          <a:bodyPr vert="horz" wrap="square" lIns="93172" tIns="46587" rIns="93172" bIns="46587" numCol="1" anchor="t" anchorCtr="0" compatLnSpc="1">
            <a:prstTxWarp prst="textNoShape">
              <a:avLst/>
            </a:prstTxWarp>
          </a:bodyPr>
          <a:lstStyle>
            <a:lvl1pPr algn="r">
              <a:defRPr sz="1200"/>
            </a:lvl1pPr>
          </a:lstStyle>
          <a:p>
            <a:fld id="{E71F1250-BDA3-4CEE-8F9A-BBE2F8983F93}" type="datetimeFigureOut">
              <a:rPr lang="en-CA" altLang="en-US"/>
              <a:pPr/>
              <a:t>2019-05-15</a:t>
            </a:fld>
            <a:endParaRPr lang="en-CA" alt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pPr lvl="0"/>
            <a:endParaRPr lang="en-CA"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2" tIns="46587" rIns="93172" bIns="46587" numCol="1" anchor="t" anchorCtr="0" compatLnSpc="1">
            <a:prstTxWarp prst="textNoShape">
              <a:avLst/>
            </a:prstTxWarp>
          </a:bodyPr>
          <a:lstStyle/>
          <a:p>
            <a:pPr lvl="0"/>
            <a:r>
              <a:rPr lang="en-CA" altLang="en-US"/>
              <a:t>Click to 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fontAlgn="auto">
              <a:spcBef>
                <a:spcPts val="0"/>
              </a:spcBef>
              <a:spcAft>
                <a:spcPts val="0"/>
              </a:spcAft>
              <a:defRPr sz="1200">
                <a:latin typeface="Arial"/>
                <a:ea typeface="+mn-ea"/>
                <a:cs typeface="+mn-cs"/>
              </a:defRPr>
            </a:lvl1pPr>
          </a:lstStyle>
          <a:p>
            <a:pPr>
              <a:defRPr/>
            </a:pPr>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2" tIns="46587" rIns="93172" bIns="46587" numCol="1" anchor="b" anchorCtr="0" compatLnSpc="1">
            <a:prstTxWarp prst="textNoShape">
              <a:avLst/>
            </a:prstTxWarp>
          </a:bodyPr>
          <a:lstStyle>
            <a:lvl1pPr algn="r">
              <a:defRPr sz="1200"/>
            </a:lvl1pPr>
          </a:lstStyle>
          <a:p>
            <a:fld id="{13387548-ABB8-4D55-9073-D207578177DC}" type="slidenum">
              <a:rPr lang="en-CA" altLang="en-US"/>
              <a:pPr/>
              <a:t>‹#›</a:t>
            </a:fld>
            <a:endParaRPr lang="en-CA" altLang="en-US"/>
          </a:p>
        </p:txBody>
      </p:sp>
    </p:spTree>
    <p:extLst>
      <p:ext uri="{BB962C8B-B14F-4D97-AF65-F5344CB8AC3E}">
        <p14:creationId xmlns:p14="http://schemas.microsoft.com/office/powerpoint/2010/main" val="5406973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a:t>
            </a:fld>
            <a:endParaRPr lang="en-CA" altLang="en-US"/>
          </a:p>
        </p:txBody>
      </p:sp>
    </p:spTree>
    <p:extLst>
      <p:ext uri="{BB962C8B-B14F-4D97-AF65-F5344CB8AC3E}">
        <p14:creationId xmlns:p14="http://schemas.microsoft.com/office/powerpoint/2010/main" val="881673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10</a:t>
            </a:fld>
            <a:endParaRPr lang="en-CA" altLang="en-US"/>
          </a:p>
        </p:txBody>
      </p:sp>
    </p:spTree>
    <p:extLst>
      <p:ext uri="{BB962C8B-B14F-4D97-AF65-F5344CB8AC3E}">
        <p14:creationId xmlns:p14="http://schemas.microsoft.com/office/powerpoint/2010/main" val="4284880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11</a:t>
            </a:fld>
            <a:endParaRPr lang="en-CA" altLang="en-US"/>
          </a:p>
        </p:txBody>
      </p:sp>
    </p:spTree>
    <p:extLst>
      <p:ext uri="{BB962C8B-B14F-4D97-AF65-F5344CB8AC3E}">
        <p14:creationId xmlns:p14="http://schemas.microsoft.com/office/powerpoint/2010/main" val="3144981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12</a:t>
            </a:fld>
            <a:endParaRPr lang="en-CA" altLang="en-US"/>
          </a:p>
        </p:txBody>
      </p:sp>
    </p:spTree>
    <p:extLst>
      <p:ext uri="{BB962C8B-B14F-4D97-AF65-F5344CB8AC3E}">
        <p14:creationId xmlns:p14="http://schemas.microsoft.com/office/powerpoint/2010/main" val="2648075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13</a:t>
            </a:fld>
            <a:endParaRPr lang="en-CA" altLang="en-US"/>
          </a:p>
        </p:txBody>
      </p:sp>
    </p:spTree>
    <p:extLst>
      <p:ext uri="{BB962C8B-B14F-4D97-AF65-F5344CB8AC3E}">
        <p14:creationId xmlns:p14="http://schemas.microsoft.com/office/powerpoint/2010/main" val="1295340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14</a:t>
            </a:fld>
            <a:endParaRPr lang="en-CA" altLang="en-US"/>
          </a:p>
        </p:txBody>
      </p:sp>
    </p:spTree>
    <p:extLst>
      <p:ext uri="{BB962C8B-B14F-4D97-AF65-F5344CB8AC3E}">
        <p14:creationId xmlns:p14="http://schemas.microsoft.com/office/powerpoint/2010/main" val="1496057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i="0" baseline="0" dirty="0"/>
              <a:t>-   Some of us are familiar with the Mental Health Continuum, which encourages all Defence Team members to stay mentally healthy</a:t>
            </a:r>
          </a:p>
          <a:p>
            <a:pPr marL="174708" indent="-174708">
              <a:buFontTx/>
              <a:buChar char="-"/>
            </a:pPr>
            <a:r>
              <a:rPr lang="en-CA" i="0" baseline="0" dirty="0"/>
              <a:t>To be at our best, we need to take are of our mental health just as we do our physical health</a:t>
            </a:r>
          </a:p>
          <a:p>
            <a:pPr marL="174708" indent="-174708">
              <a:buFontTx/>
              <a:buChar char="-"/>
            </a:pPr>
            <a:r>
              <a:rPr lang="en-CA" i="0" baseline="0" dirty="0"/>
              <a:t>Check in with yourself.  Ask yourself how are you doing?  And use the continuum as a guide. </a:t>
            </a:r>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15</a:t>
            </a:fld>
            <a:endParaRPr lang="en-CA" altLang="en-US"/>
          </a:p>
        </p:txBody>
      </p:sp>
    </p:spTree>
    <p:extLst>
      <p:ext uri="{BB962C8B-B14F-4D97-AF65-F5344CB8AC3E}">
        <p14:creationId xmlns:p14="http://schemas.microsoft.com/office/powerpoint/2010/main" val="4178442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Mental Health Continuum was developed by the Canadian Armed Forces in collaboration with the United States Marine Corps in 2008 to reflect the fact that health, be it physical or mental health, is a dynamic changing state that can deteriorate or improve given the right set of circumstances.  The arrow acknowledges movement in both directions, creating an expectancy of return to full health and functioning, and encouraging earlier access to care.</a:t>
            </a:r>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16</a:t>
            </a:fld>
            <a:endParaRPr lang="en-CA" altLang="en-US"/>
          </a:p>
        </p:txBody>
      </p:sp>
    </p:spTree>
    <p:extLst>
      <p:ext uri="{BB962C8B-B14F-4D97-AF65-F5344CB8AC3E}">
        <p14:creationId xmlns:p14="http://schemas.microsoft.com/office/powerpoint/2010/main" val="4206896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order to help individuals recognize symptoms of distress in themselves and others, the continuum was developed using common behaviours that might be observed whether at work or at home.  This provides everyone with the ability to self-monitor, recognize when their early indicators of distress, and take action to regain a healthier level of functioning.  The continuum is also helpful is differentiating when we can likely manage</a:t>
            </a:r>
            <a:r>
              <a:rPr lang="en-CA" baseline="0" dirty="0"/>
              <a:t> on our own (the left side of the continuum) and when we need to seek additional resources.</a:t>
            </a:r>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17</a:t>
            </a:fld>
            <a:endParaRPr lang="en-CA" altLang="en-US"/>
          </a:p>
        </p:txBody>
      </p:sp>
    </p:spTree>
    <p:extLst>
      <p:ext uri="{BB962C8B-B14F-4D97-AF65-F5344CB8AC3E}">
        <p14:creationId xmlns:p14="http://schemas.microsoft.com/office/powerpoint/2010/main" val="855125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EDE74AE9-E023-4455-BDFD-D7590D728F20}" type="slidenum">
              <a:rPr lang="en-CA" altLang="en-US" smtClean="0"/>
              <a:pPr algn="r" eaLnBrk="1" hangingPunct="1">
                <a:spcBef>
                  <a:spcPct val="0"/>
                </a:spcBef>
              </a:pPr>
              <a:t>18</a:t>
            </a:fld>
            <a:endParaRPr lang="en-CA"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buFontTx/>
              <a:buNone/>
            </a:pPr>
            <a:r>
              <a:rPr lang="en-US" altLang="en-US" b="1" dirty="0"/>
              <a:t>As a shared responsibility, the individual, their peers and colleagues, as well as their managers and supervisors each play a role in ensuring health and well-being.  As individuals, here are some things that we can do to maintain our health.</a:t>
            </a:r>
          </a:p>
          <a:p>
            <a:pPr eaLnBrk="1" hangingPunct="1">
              <a:buFontTx/>
              <a:buChar char="•"/>
            </a:pPr>
            <a:endParaRPr lang="en-US" altLang="en-US" b="1" dirty="0"/>
          </a:p>
          <a:p>
            <a:pPr eaLnBrk="1" hangingPunct="1">
              <a:buFontTx/>
              <a:buChar char="•"/>
            </a:pPr>
            <a:r>
              <a:rPr lang="en-US" altLang="en-US" b="1" dirty="0"/>
              <a:t>Maintain a healthy lifestyle</a:t>
            </a:r>
            <a:r>
              <a:rPr lang="en-US" altLang="en-US" dirty="0"/>
              <a:t> – Diet and exercise are always important and build a foundation of health and well-being</a:t>
            </a:r>
          </a:p>
          <a:p>
            <a:pPr eaLnBrk="1" hangingPunct="1">
              <a:buFontTx/>
              <a:buChar char="•"/>
            </a:pPr>
            <a:r>
              <a:rPr lang="en-US" altLang="en-US" dirty="0"/>
              <a:t>Good </a:t>
            </a:r>
            <a:r>
              <a:rPr lang="en-US" altLang="en-US" b="1" dirty="0"/>
              <a:t>sleep hygiene</a:t>
            </a:r>
            <a:r>
              <a:rPr lang="en-US" altLang="en-US" dirty="0"/>
              <a:t> – </a:t>
            </a:r>
            <a:r>
              <a:rPr lang="en-CA" altLang="en-US" dirty="0"/>
              <a:t>Quality sleep affects how we manage the demands of our daily lives, and can influence our perception and reactions to day to day stressors</a:t>
            </a:r>
          </a:p>
          <a:p>
            <a:pPr eaLnBrk="1" hangingPunct="1">
              <a:buFontTx/>
              <a:buChar char="•"/>
            </a:pPr>
            <a:r>
              <a:rPr lang="en-US" altLang="en-US" b="1" dirty="0"/>
              <a:t>Nurture a support system</a:t>
            </a:r>
            <a:r>
              <a:rPr lang="en-US" altLang="en-US" dirty="0"/>
              <a:t> – Seeking support from others is key and one of the main factors that may mitigate the impact of stress; </a:t>
            </a:r>
          </a:p>
          <a:p>
            <a:pPr eaLnBrk="1" hangingPunct="1">
              <a:buFontTx/>
              <a:buChar char="•"/>
            </a:pPr>
            <a:r>
              <a:rPr lang="en-US" altLang="en-US" b="1" dirty="0"/>
              <a:t>Recognize limits and take breaks</a:t>
            </a:r>
            <a:r>
              <a:rPr lang="en-US" altLang="en-US" dirty="0"/>
              <a:t> – If we continue to push ourselves without taking the necessary break, we can push ourselves further along the continuum.  There is a reason we have vacation – we need to use these breaks.</a:t>
            </a:r>
          </a:p>
          <a:p>
            <a:pPr eaLnBrk="1" hangingPunct="1">
              <a:buFontTx/>
              <a:buChar char="•"/>
            </a:pPr>
            <a:r>
              <a:rPr lang="en-US" altLang="en-US" b="1" dirty="0"/>
              <a:t>Rest, relaxation, recreation: recreational activities and relaxation play a key role in sustaining performance over the long term. </a:t>
            </a:r>
          </a:p>
        </p:txBody>
      </p:sp>
    </p:spTree>
    <p:extLst>
      <p:ext uri="{BB962C8B-B14F-4D97-AF65-F5344CB8AC3E}">
        <p14:creationId xmlns:p14="http://schemas.microsoft.com/office/powerpoint/2010/main" val="317408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A84FFEE-993F-40F0-832C-107106B79545}" type="slidenum">
              <a:rPr lang="en-CA" altLang="en-US" smtClean="0"/>
              <a:pPr algn="r" eaLnBrk="1" hangingPunct="1">
                <a:spcBef>
                  <a:spcPct val="0"/>
                </a:spcBef>
              </a:pPr>
              <a:t>19</a:t>
            </a:fld>
            <a:endParaRPr lang="en-CA"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US" altLang="en-US" b="1" dirty="0"/>
              <a:t>Our behavior has</a:t>
            </a:r>
            <a:r>
              <a:rPr lang="en-US" altLang="en-US" b="1" baseline="0" dirty="0"/>
              <a:t> an impact on others, and can help create a healthier work environment.</a:t>
            </a:r>
            <a:endParaRPr lang="en-US" altLang="en-US" b="1" dirty="0"/>
          </a:p>
          <a:p>
            <a:pPr eaLnBrk="1" hangingPunct="1"/>
            <a:endParaRPr lang="en-US" altLang="en-US" b="1" dirty="0"/>
          </a:p>
          <a:p>
            <a:pPr eaLnBrk="1" hangingPunct="1"/>
            <a:r>
              <a:rPr lang="en-US" altLang="en-US" b="1" dirty="0"/>
              <a:t>Set a positive example for others</a:t>
            </a:r>
            <a:r>
              <a:rPr lang="en-US" altLang="en-US" dirty="0"/>
              <a:t> – use the skills we just discussed</a:t>
            </a:r>
            <a:endParaRPr lang="en-US" altLang="en-US" b="1" dirty="0"/>
          </a:p>
          <a:p>
            <a:pPr eaLnBrk="1" hangingPunct="1"/>
            <a:r>
              <a:rPr lang="en-US" altLang="en-US" b="1" dirty="0"/>
              <a:t>Peer support</a:t>
            </a:r>
            <a:r>
              <a:rPr lang="en-US" altLang="en-US" i="1" dirty="0"/>
              <a:t> – </a:t>
            </a:r>
            <a:r>
              <a:rPr lang="en-US" altLang="en-US" dirty="0"/>
              <a:t>what does peer support involve?</a:t>
            </a:r>
            <a:endParaRPr lang="en-US" altLang="en-US" i="1" dirty="0"/>
          </a:p>
          <a:p>
            <a:pPr lvl="1" eaLnBrk="1" hangingPunct="1">
              <a:buFontTx/>
              <a:buChar char="•"/>
            </a:pPr>
            <a:r>
              <a:rPr lang="en-CA" altLang="en-US" sz="1300" b="1" dirty="0"/>
              <a:t>Check in </a:t>
            </a:r>
            <a:r>
              <a:rPr lang="en-CA" altLang="en-US" sz="1300" dirty="0"/>
              <a:t>with each other – </a:t>
            </a:r>
            <a:r>
              <a:rPr lang="en-CA" altLang="en-US" sz="1300" b="1" dirty="0"/>
              <a:t>ask each other “how are you doing?”  </a:t>
            </a:r>
            <a:r>
              <a:rPr lang="en-CA" altLang="en-US" sz="1300" dirty="0"/>
              <a:t>if someone is struggling ask “Is there anything I can do to help?”</a:t>
            </a:r>
          </a:p>
          <a:p>
            <a:pPr lvl="1" eaLnBrk="1" hangingPunct="1">
              <a:buFontTx/>
              <a:buChar char="•"/>
            </a:pPr>
            <a:r>
              <a:rPr lang="en-CA" altLang="en-US" sz="1300" b="1" dirty="0"/>
              <a:t>Listening</a:t>
            </a:r>
            <a:r>
              <a:rPr lang="en-CA" altLang="en-US" sz="1300" dirty="0"/>
              <a:t> is one of the most important communication skills – included in listening is acknowledging what the person is saying and clarifying anything you don’t understand. </a:t>
            </a:r>
          </a:p>
          <a:p>
            <a:pPr lvl="1" eaLnBrk="1" hangingPunct="1">
              <a:buFontTx/>
              <a:buChar char="•"/>
            </a:pPr>
            <a:r>
              <a:rPr lang="en-CA" altLang="en-US" sz="1300" b="1" dirty="0"/>
              <a:t>Normalize feelings </a:t>
            </a:r>
            <a:r>
              <a:rPr lang="en-CA" altLang="en-US" sz="1300" dirty="0"/>
              <a:t>- that stress impacts us all and it is normal to be in the yellow zone during periods of stress</a:t>
            </a:r>
          </a:p>
          <a:p>
            <a:pPr eaLnBrk="1" hangingPunct="1"/>
            <a:r>
              <a:rPr lang="en-US" altLang="en-US" sz="1300" b="1" dirty="0"/>
              <a:t>Respect – </a:t>
            </a:r>
            <a:r>
              <a:rPr lang="en-US" altLang="en-US" sz="1300" dirty="0"/>
              <a:t>How do we contribute to problems in the workplace?  Consider that </a:t>
            </a:r>
            <a:r>
              <a:rPr lang="en-US" altLang="en-US" sz="1300" dirty="0" err="1"/>
              <a:t>rumours</a:t>
            </a:r>
            <a:r>
              <a:rPr lang="en-US" altLang="en-US" sz="1300" dirty="0"/>
              <a:t> and gossip only get spread if people pass them on.  </a:t>
            </a:r>
          </a:p>
          <a:p>
            <a:pPr eaLnBrk="1" hangingPunct="1"/>
            <a:r>
              <a:rPr lang="en-US" altLang="en-US" sz="1300" b="1" dirty="0"/>
              <a:t>Be inclusive</a:t>
            </a:r>
            <a:r>
              <a:rPr lang="en-US" altLang="en-US" sz="1300" dirty="0"/>
              <a:t> – get together for lunch and events and include all members of the unit</a:t>
            </a:r>
          </a:p>
          <a:p>
            <a:pPr eaLnBrk="1" hangingPunct="1"/>
            <a:r>
              <a:rPr lang="en-US" altLang="en-US" sz="1300" b="1" dirty="0"/>
              <a:t>Communication </a:t>
            </a:r>
            <a:r>
              <a:rPr lang="en-US" altLang="en-US" sz="1300" dirty="0"/>
              <a:t>– keep lines of communication open and ensure you communicate your concerns respectfully, and are open to what others have to say</a:t>
            </a:r>
            <a:endParaRPr lang="en-US" altLang="en-US" sz="1300" b="1" dirty="0"/>
          </a:p>
          <a:p>
            <a:pPr eaLnBrk="1" hangingPunct="1"/>
            <a:endParaRPr lang="en-US" altLang="en-US" sz="1300" dirty="0"/>
          </a:p>
          <a:p>
            <a:pPr eaLnBrk="1" hangingPunct="1"/>
            <a:endParaRPr lang="en-US" altLang="en-US" sz="1300" dirty="0"/>
          </a:p>
          <a:p>
            <a:pPr eaLnBrk="1" hangingPunct="1"/>
            <a:endParaRPr lang="en-US" altLang="en-US" sz="1300" b="1" dirty="0"/>
          </a:p>
          <a:p>
            <a:pPr eaLnBrk="1" hangingPunct="1"/>
            <a:endParaRPr lang="en-CA" altLang="en-US" dirty="0"/>
          </a:p>
        </p:txBody>
      </p:sp>
    </p:spTree>
    <p:extLst>
      <p:ext uri="{BB962C8B-B14F-4D97-AF65-F5344CB8AC3E}">
        <p14:creationId xmlns:p14="http://schemas.microsoft.com/office/powerpoint/2010/main" val="3189389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a:t>
            </a:r>
            <a:endParaRPr lang="en-CA" b="1" dirty="0"/>
          </a:p>
          <a:p>
            <a:endParaRPr lang="en-CA" dirty="0"/>
          </a:p>
          <a:p>
            <a:endParaRPr lang="en-CA" baseline="0" dirty="0"/>
          </a:p>
        </p:txBody>
      </p:sp>
      <p:sp>
        <p:nvSpPr>
          <p:cNvPr id="4" name="Slide Number Placeholder 3"/>
          <p:cNvSpPr>
            <a:spLocks noGrp="1"/>
          </p:cNvSpPr>
          <p:nvPr>
            <p:ph type="sldNum" sz="quarter" idx="10"/>
          </p:nvPr>
        </p:nvSpPr>
        <p:spPr/>
        <p:txBody>
          <a:bodyPr/>
          <a:lstStyle/>
          <a:p>
            <a:pPr>
              <a:defRPr/>
            </a:pPr>
            <a:fld id="{C3504D64-8ABC-45C6-B061-514559C63568}" type="slidenum">
              <a:rPr lang="en-CA" altLang="en-US" smtClean="0"/>
              <a:pPr>
                <a:defRPr/>
              </a:pPr>
              <a:t>2</a:t>
            </a:fld>
            <a:endParaRPr lang="en-CA" altLang="en-US" dirty="0"/>
          </a:p>
        </p:txBody>
      </p:sp>
    </p:spTree>
    <p:extLst>
      <p:ext uri="{BB962C8B-B14F-4D97-AF65-F5344CB8AC3E}">
        <p14:creationId xmlns:p14="http://schemas.microsoft.com/office/powerpoint/2010/main" val="109822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800DA51-87D3-4902-A5B6-46C141F314A9}" type="slidenum">
              <a:rPr lang="en-CA" altLang="en-US" smtClean="0"/>
              <a:pPr algn="r" eaLnBrk="1" hangingPunct="1">
                <a:spcBef>
                  <a:spcPct val="0"/>
                </a:spcBef>
              </a:pPr>
              <a:t>20</a:t>
            </a:fld>
            <a:endParaRPr lang="en-CA"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CA" altLang="en-US" i="1" dirty="0"/>
              <a:t>Leaders at all levels can have a significant impact on how people perceive their workplace and the demands placed on them, as well as how they cope with those demands.</a:t>
            </a:r>
          </a:p>
          <a:p>
            <a:pPr eaLnBrk="1" hangingPunct="1"/>
            <a:endParaRPr lang="en-CA" altLang="en-US" i="1" dirty="0"/>
          </a:p>
          <a:p>
            <a:pPr eaLnBrk="1" hangingPunct="1"/>
            <a:r>
              <a:rPr lang="en-CA" altLang="en-US" sz="1300" b="1" i="1" dirty="0"/>
              <a:t>Lead by example</a:t>
            </a:r>
            <a:r>
              <a:rPr lang="en-CA" altLang="en-US" sz="1300" b="1" dirty="0"/>
              <a:t> - </a:t>
            </a:r>
            <a:r>
              <a:rPr lang="en-CA" altLang="en-US" sz="1300" dirty="0"/>
              <a:t>Accountability for one’s own well-being is strengthened by the</a:t>
            </a:r>
            <a:r>
              <a:rPr lang="en-CA" altLang="en-US" sz="1300" b="1" dirty="0"/>
              <a:t> example set by leadership.</a:t>
            </a:r>
          </a:p>
          <a:p>
            <a:pPr eaLnBrk="1" hangingPunct="1"/>
            <a:r>
              <a:rPr lang="en-CA" altLang="en-US" sz="1300" b="1" i="1" dirty="0"/>
              <a:t>Get to know your personnel – </a:t>
            </a:r>
            <a:r>
              <a:rPr lang="en-CA" altLang="en-US" sz="1300" i="1" dirty="0"/>
              <a:t>Leaders </a:t>
            </a:r>
            <a:r>
              <a:rPr lang="en-US" altLang="en-US" sz="1300" dirty="0"/>
              <a:t>are taught about the importance of communication skills such as listening, putting the person at ease, how to get them talking – all of these skills are essential to</a:t>
            </a:r>
            <a:r>
              <a:rPr lang="en-US" altLang="en-US" sz="1300" b="1" dirty="0"/>
              <a:t> create a climate of support with your personnel, both in good times and bad.  </a:t>
            </a:r>
            <a:r>
              <a:rPr lang="en-US" altLang="en-US" sz="1300" dirty="0"/>
              <a:t>If you develop a good relationship with your staff when times are good, they are more likely to communicate with you and come to you when times are bad.</a:t>
            </a:r>
          </a:p>
          <a:p>
            <a:pPr eaLnBrk="1" hangingPunct="1"/>
            <a:r>
              <a:rPr lang="en-CA" altLang="en-US" sz="1300" b="1" i="1" dirty="0"/>
              <a:t>Foster healthy climate</a:t>
            </a:r>
            <a:r>
              <a:rPr lang="en-CA" altLang="en-US" sz="1300" b="1" dirty="0"/>
              <a:t> – </a:t>
            </a:r>
            <a:r>
              <a:rPr lang="en-CA" altLang="en-US" sz="1300" dirty="0"/>
              <a:t>This is a</a:t>
            </a:r>
            <a:r>
              <a:rPr lang="en-CA" altLang="en-US" sz="1300" b="1" dirty="0"/>
              <a:t> key element to promote mental well-being in subordinates</a:t>
            </a:r>
          </a:p>
          <a:p>
            <a:pPr lvl="2" eaLnBrk="1" hangingPunct="1">
              <a:buFontTx/>
              <a:buChar char="•"/>
            </a:pPr>
            <a:r>
              <a:rPr lang="en-US" altLang="en-US" sz="1300" b="1" dirty="0"/>
              <a:t>Be flexible </a:t>
            </a:r>
            <a:r>
              <a:rPr lang="en-US" altLang="en-US" sz="1300" dirty="0"/>
              <a:t>- for example, in work hours or in applying compassionate leave</a:t>
            </a:r>
          </a:p>
          <a:p>
            <a:pPr lvl="2" eaLnBrk="1" hangingPunct="1">
              <a:buFontTx/>
              <a:buChar char="•"/>
            </a:pPr>
            <a:r>
              <a:rPr lang="en-US" altLang="en-US" sz="1300" b="1" dirty="0"/>
              <a:t>Schedule breaks </a:t>
            </a:r>
            <a:r>
              <a:rPr lang="en-US" altLang="en-US" sz="1300" dirty="0"/>
              <a:t>and ensure members take them</a:t>
            </a:r>
          </a:p>
          <a:p>
            <a:pPr lvl="2" eaLnBrk="1" hangingPunct="1">
              <a:buFontTx/>
              <a:buChar char="•"/>
            </a:pPr>
            <a:r>
              <a:rPr lang="en-US" altLang="en-US" sz="1300" dirty="0"/>
              <a:t>Get together for</a:t>
            </a:r>
            <a:r>
              <a:rPr lang="en-US" altLang="en-US" sz="1300" b="1" dirty="0"/>
              <a:t> team activities </a:t>
            </a:r>
            <a:r>
              <a:rPr lang="en-US" altLang="en-US" sz="1300" dirty="0"/>
              <a:t>(such as coffee, lunch, sports day)</a:t>
            </a:r>
          </a:p>
          <a:p>
            <a:pPr lvl="2" eaLnBrk="1" hangingPunct="1">
              <a:buFontTx/>
              <a:buChar char="•"/>
            </a:pPr>
            <a:r>
              <a:rPr lang="en-US" altLang="en-US" sz="1300" b="1" dirty="0"/>
              <a:t>Open door policy – </a:t>
            </a:r>
            <a:r>
              <a:rPr lang="en-US" altLang="en-US" sz="1300" dirty="0"/>
              <a:t>allow the opportunity for your troops to approach you</a:t>
            </a:r>
          </a:p>
          <a:p>
            <a:pPr lvl="2" eaLnBrk="1" hangingPunct="1">
              <a:buFontTx/>
              <a:buChar char="•"/>
            </a:pPr>
            <a:r>
              <a:rPr lang="en-US" altLang="en-US" sz="1300" dirty="0"/>
              <a:t>Approach your members -</a:t>
            </a:r>
            <a:r>
              <a:rPr lang="en-US" altLang="en-US" sz="1300" b="1" dirty="0"/>
              <a:t> walk around and see people in their environment </a:t>
            </a:r>
            <a:r>
              <a:rPr lang="en-US" altLang="en-US" sz="1300" dirty="0"/>
              <a:t>– know what they do during the day – don’t wait for them to approach you</a:t>
            </a:r>
          </a:p>
          <a:p>
            <a:pPr lvl="2" eaLnBrk="1" hangingPunct="1">
              <a:buFontTx/>
              <a:buChar char="•"/>
            </a:pPr>
            <a:r>
              <a:rPr lang="en-US" altLang="en-US" sz="1300" dirty="0"/>
              <a:t>Get to</a:t>
            </a:r>
            <a:r>
              <a:rPr lang="en-US" altLang="en-US" sz="1300" b="1" dirty="0"/>
              <a:t> know your subordinates</a:t>
            </a:r>
          </a:p>
          <a:p>
            <a:pPr lvl="2" eaLnBrk="1" hangingPunct="1">
              <a:buFontTx/>
              <a:buChar char="•"/>
            </a:pPr>
            <a:r>
              <a:rPr lang="en-US" altLang="en-US" sz="1300" dirty="0"/>
              <a:t>Ensure</a:t>
            </a:r>
            <a:r>
              <a:rPr lang="en-US" altLang="en-US" sz="1300" b="1" dirty="0"/>
              <a:t> efficient flow of information</a:t>
            </a:r>
          </a:p>
          <a:p>
            <a:pPr lvl="2" eaLnBrk="1" hangingPunct="1">
              <a:buFontTx/>
              <a:buChar char="•"/>
            </a:pPr>
            <a:r>
              <a:rPr lang="en-US" altLang="en-US" sz="1300" b="1" dirty="0"/>
              <a:t>Demonstrate concern </a:t>
            </a:r>
            <a:r>
              <a:rPr lang="en-US" altLang="en-US" sz="1300" dirty="0"/>
              <a:t>for their well-being</a:t>
            </a:r>
          </a:p>
          <a:p>
            <a:pPr lvl="2" eaLnBrk="1" hangingPunct="1">
              <a:buFontTx/>
              <a:buChar char="•"/>
            </a:pPr>
            <a:r>
              <a:rPr lang="en-US" altLang="en-US" sz="1300" dirty="0"/>
              <a:t>Set </a:t>
            </a:r>
            <a:r>
              <a:rPr lang="en-US" altLang="en-US" sz="1300" b="1" dirty="0"/>
              <a:t>achievable goals </a:t>
            </a:r>
            <a:r>
              <a:rPr lang="en-US" altLang="en-US" sz="1300" dirty="0"/>
              <a:t>for unit and members</a:t>
            </a:r>
          </a:p>
          <a:p>
            <a:pPr lvl="2" eaLnBrk="1" hangingPunct="1">
              <a:buFontTx/>
              <a:buChar char="•"/>
            </a:pPr>
            <a:r>
              <a:rPr lang="en-US" altLang="en-US" sz="1300" b="1" dirty="0"/>
              <a:t>Acknowledge success and reward performance</a:t>
            </a:r>
            <a:endParaRPr lang="en-CA" altLang="en-US" sz="1300" b="1" dirty="0"/>
          </a:p>
          <a:p>
            <a:pPr eaLnBrk="1" hangingPunct="1"/>
            <a:r>
              <a:rPr lang="en-CA" altLang="en-US" sz="1300" b="1" i="1" dirty="0"/>
              <a:t>Identify and resolve problems early</a:t>
            </a:r>
            <a:r>
              <a:rPr lang="en-CA" altLang="en-US" sz="1300" b="1" dirty="0"/>
              <a:t> - Be proactive; don’t wait for problems to develop or deteriorate - </a:t>
            </a:r>
            <a:r>
              <a:rPr lang="en-CA" altLang="en-US" sz="1300" dirty="0"/>
              <a:t>Proactive role in fostering a climate that supports the early identification and referral of distressed personnel.</a:t>
            </a:r>
          </a:p>
          <a:p>
            <a:pPr eaLnBrk="1" hangingPunct="1"/>
            <a:r>
              <a:rPr lang="en-CA" altLang="en-US" sz="1300" b="1" i="1" dirty="0"/>
              <a:t>Deal with performance issues promptly – </a:t>
            </a:r>
            <a:r>
              <a:rPr lang="en-CA" altLang="en-US" sz="1300" b="1" dirty="0"/>
              <a:t>You don’t do your subordinate any favours by ignoring the poor performance.  </a:t>
            </a:r>
            <a:r>
              <a:rPr lang="en-CA" altLang="en-US" sz="1300" dirty="0"/>
              <a:t>In fact, for many of us, getting constructive feedback and assistance helps us to maintain a positive level of health.</a:t>
            </a:r>
            <a:endParaRPr lang="en-CA" altLang="en-US" sz="1300" i="1" dirty="0"/>
          </a:p>
          <a:p>
            <a:pPr eaLnBrk="1" hangingPunct="1"/>
            <a:r>
              <a:rPr lang="en-CA" altLang="en-US" sz="1300" b="1" i="1" dirty="0"/>
              <a:t>Demonstrate genuine concern - </a:t>
            </a:r>
            <a:r>
              <a:rPr lang="en-US" altLang="en-US" sz="1300" dirty="0"/>
              <a:t>the leader’s influence rests on</a:t>
            </a:r>
            <a:r>
              <a:rPr lang="en-US" altLang="en-US" sz="1300" b="1" dirty="0"/>
              <a:t> the member’s knowledge that he or she is available when needed. </a:t>
            </a:r>
            <a:r>
              <a:rPr lang="en-US" altLang="en-US" sz="1300" dirty="0"/>
              <a:t>This speaks to the importance of</a:t>
            </a:r>
            <a:r>
              <a:rPr lang="en-US" altLang="en-US" sz="1300" b="1" dirty="0"/>
              <a:t> being approachable as a leader.  </a:t>
            </a:r>
            <a:r>
              <a:rPr lang="en-US" altLang="en-US" sz="1300" dirty="0"/>
              <a:t>They will only come to you in times of difficulties if you have given the message that you are willing to listen, able to help them and care about their well-being.</a:t>
            </a:r>
          </a:p>
        </p:txBody>
      </p:sp>
    </p:spTree>
    <p:extLst>
      <p:ext uri="{BB962C8B-B14F-4D97-AF65-F5344CB8AC3E}">
        <p14:creationId xmlns:p14="http://schemas.microsoft.com/office/powerpoint/2010/main" val="3961100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a:p>
            <a:r>
              <a:rPr lang="en-CA" dirty="0"/>
              <a:t>- As an organization, we need to give people the tools to cope with issues at work, and at home.</a:t>
            </a:r>
          </a:p>
          <a:p>
            <a:endParaRPr lang="en-CA" dirty="0"/>
          </a:p>
          <a:p>
            <a:r>
              <a:rPr lang="en-CA" dirty="0"/>
              <a:t>- There are many resources available to you, such as:</a:t>
            </a:r>
          </a:p>
          <a:p>
            <a:endParaRPr lang="en-CA" dirty="0"/>
          </a:p>
          <a:p>
            <a:pPr defTabSz="949478">
              <a:defRPr/>
            </a:pPr>
            <a:r>
              <a:rPr lang="en-CA" baseline="0" dirty="0"/>
              <a:t>- Online training – via the Defence Learning Network specifically,</a:t>
            </a:r>
          </a:p>
          <a:p>
            <a:pPr defTabSz="949478">
              <a:defRPr/>
            </a:pPr>
            <a:r>
              <a:rPr lang="en-CA" baseline="0" dirty="0"/>
              <a:t>	- Mental Health in the Workplace for Managers and for Employees</a:t>
            </a:r>
          </a:p>
          <a:p>
            <a:pPr defTabSz="949478">
              <a:defRPr/>
            </a:pPr>
            <a:r>
              <a:rPr lang="en-CA" baseline="0" dirty="0"/>
              <a:t>	- Creating a Respectful Workplace </a:t>
            </a:r>
          </a:p>
          <a:p>
            <a:pPr defTabSz="949478">
              <a:defRPr/>
            </a:pPr>
            <a:r>
              <a:rPr lang="en-CA" baseline="0" dirty="0"/>
              <a:t>	- And other courses offered online through the Canada School of Public Service </a:t>
            </a:r>
          </a:p>
          <a:p>
            <a:pPr defTabSz="949478">
              <a:defRPr/>
            </a:pPr>
            <a:endParaRPr lang="en-CA" baseline="0" dirty="0"/>
          </a:p>
          <a:p>
            <a:pPr defTabSz="949478">
              <a:defRPr/>
            </a:pPr>
            <a:r>
              <a:rPr lang="en-CA" baseline="0" dirty="0"/>
              <a:t>- Classroom training at your Learning &amp; Career Centres:</a:t>
            </a:r>
          </a:p>
          <a:p>
            <a:pPr defTabSz="949478">
              <a:defRPr/>
            </a:pPr>
            <a:r>
              <a:rPr lang="en-CA" baseline="0" dirty="0"/>
              <a:t>	- Crucial Conversation – ½ day course – goal – to enable managers to practice having conversations and raising sensitive issues with employees experiencing mental health issues</a:t>
            </a:r>
          </a:p>
          <a:p>
            <a:pPr defTabSz="949478">
              <a:defRPr/>
            </a:pPr>
            <a:r>
              <a:rPr lang="en-CA" baseline="0" dirty="0"/>
              <a:t>	-  Your local LCC also offers the 2 day JLP (Joint Learning Program) Mental Health in the Workplace classroom course</a:t>
            </a:r>
          </a:p>
          <a:p>
            <a:pPr defTabSz="949478">
              <a:defRPr/>
            </a:pPr>
            <a:r>
              <a:rPr lang="en-CA" baseline="0" dirty="0"/>
              <a:t>	- Health Promotions also offers courses for both civilian and military</a:t>
            </a:r>
          </a:p>
          <a:p>
            <a:pPr defTabSz="949478">
              <a:defRPr/>
            </a:pPr>
            <a:endParaRPr lang="en-CA" baseline="0" dirty="0"/>
          </a:p>
          <a:p>
            <a:pPr marL="171450" indent="-171450" defTabSz="949478">
              <a:buFontTx/>
              <a:buChar char="-"/>
              <a:defRPr/>
            </a:pPr>
            <a:r>
              <a:rPr lang="en-CA" baseline="0" dirty="0"/>
              <a:t>EAP – Referral Agents across the country provide support and referral services – as well as access to mental health professionals though Health Canada’s EAS 1-800 service. </a:t>
            </a:r>
          </a:p>
          <a:p>
            <a:pPr marL="0" indent="0" defTabSz="949478">
              <a:buFontTx/>
              <a:buNone/>
              <a:defRPr/>
            </a:pPr>
            <a:endParaRPr lang="en-CA" baseline="0" dirty="0"/>
          </a:p>
          <a:p>
            <a:pPr defTabSz="949478">
              <a:defRPr/>
            </a:pPr>
            <a:r>
              <a:rPr lang="en-CA" baseline="0" dirty="0"/>
              <a:t>- The Centre of Expertise for Mental Health in the Workplace – on the TBS website is an excellent resource of information </a:t>
            </a:r>
          </a:p>
          <a:p>
            <a:pPr defTabSz="949478">
              <a:defRPr/>
            </a:pPr>
            <a:endParaRPr lang="en-CA" baseline="0" dirty="0"/>
          </a:p>
          <a:p>
            <a:pPr marL="174708" indent="-174708" defTabSz="949478">
              <a:buFontTx/>
              <a:buChar char="-"/>
              <a:defRPr/>
            </a:pPr>
            <a:r>
              <a:rPr lang="en-CA" baseline="0" dirty="0"/>
              <a:t>We will also be piloting the Not Myself Today campaign across the department – which is a workplace mental health initiative that equips managers and employees with information, tools and resources to help build a mentally healthy workplace</a:t>
            </a:r>
          </a:p>
          <a:p>
            <a:pPr marL="174708" indent="-174708" defTabSz="949478">
              <a:buFontTx/>
              <a:buChar char="-"/>
              <a:defRPr/>
            </a:pPr>
            <a:r>
              <a:rPr lang="en-CA" baseline="0" dirty="0"/>
              <a:t>Over the next few months, you will see communications from the PA team on mental health, using </a:t>
            </a:r>
          </a:p>
          <a:p>
            <a:pPr defTabSz="949478">
              <a:defRPr/>
            </a:pPr>
            <a:r>
              <a:rPr lang="en-CA" baseline="0" dirty="0"/>
              <a:t>-  This initiative is focused on 3 outcomes:</a:t>
            </a:r>
          </a:p>
          <a:p>
            <a:pPr marL="640594" lvl="1" indent="-174708" defTabSz="949478">
              <a:buFontTx/>
              <a:buChar char="-"/>
              <a:defRPr/>
            </a:pPr>
            <a:r>
              <a:rPr lang="en-CA" baseline="0" dirty="0"/>
              <a:t>Building awareness and understanding of mental health</a:t>
            </a:r>
          </a:p>
          <a:p>
            <a:pPr marL="640594" lvl="1" indent="-174708" defTabSz="949478">
              <a:buFontTx/>
              <a:buChar char="-"/>
              <a:defRPr/>
            </a:pPr>
            <a:r>
              <a:rPr lang="en-CA" baseline="0" dirty="0"/>
              <a:t>Reducing stigma</a:t>
            </a:r>
          </a:p>
          <a:p>
            <a:pPr marL="640594" lvl="1" indent="-174708" defTabSz="949478">
              <a:buFontTx/>
              <a:buChar char="-"/>
              <a:defRPr/>
            </a:pPr>
            <a:r>
              <a:rPr lang="en-CA" baseline="0" dirty="0"/>
              <a:t>Fostering safe and supportive work cultures</a:t>
            </a:r>
          </a:p>
          <a:p>
            <a:pPr defTabSz="949478">
              <a:defRPr/>
            </a:pPr>
            <a:r>
              <a:rPr lang="en-CA" baseline="0" dirty="0"/>
              <a:t>Which ties in very closely to our goal for this fiscal year – in raising awareness of mental health and building safe, healthy and supportive work environments.</a:t>
            </a:r>
          </a:p>
          <a:p>
            <a:pPr defTabSz="949478">
              <a:defRPr/>
            </a:pPr>
            <a:endParaRPr lang="en-CA" baseline="0" dirty="0"/>
          </a:p>
          <a:p>
            <a:pPr defTabSz="949478">
              <a:defRPr/>
            </a:pPr>
            <a:endParaRPr lang="en-CA" baseline="0" dirty="0"/>
          </a:p>
          <a:p>
            <a:pPr defTabSz="949478">
              <a:defRPr/>
            </a:pPr>
            <a:endParaRPr lang="en-CA" baseline="0" dirty="0"/>
          </a:p>
          <a:p>
            <a:endParaRPr lang="en-CA" dirty="0"/>
          </a:p>
          <a:p>
            <a:endParaRPr lang="en-CA" dirty="0"/>
          </a:p>
          <a:p>
            <a:pPr defTabSz="931774">
              <a:defRPr/>
            </a:pPr>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21</a:t>
            </a:fld>
            <a:endParaRPr lang="en-CA" altLang="en-US"/>
          </a:p>
        </p:txBody>
      </p:sp>
    </p:spTree>
    <p:extLst>
      <p:ext uri="{BB962C8B-B14F-4D97-AF65-F5344CB8AC3E}">
        <p14:creationId xmlns:p14="http://schemas.microsoft.com/office/powerpoint/2010/main" val="4220067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3</a:t>
            </a:fld>
            <a:endParaRPr lang="en-CA" altLang="en-US"/>
          </a:p>
        </p:txBody>
      </p:sp>
    </p:spTree>
    <p:extLst>
      <p:ext uri="{BB962C8B-B14F-4D97-AF65-F5344CB8AC3E}">
        <p14:creationId xmlns:p14="http://schemas.microsoft.com/office/powerpoint/2010/main" val="69935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4</a:t>
            </a:fld>
            <a:endParaRPr lang="en-CA" altLang="en-US"/>
          </a:p>
        </p:txBody>
      </p:sp>
    </p:spTree>
    <p:extLst>
      <p:ext uri="{BB962C8B-B14F-4D97-AF65-F5344CB8AC3E}">
        <p14:creationId xmlns:p14="http://schemas.microsoft.com/office/powerpoint/2010/main" val="1783853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5</a:t>
            </a:fld>
            <a:endParaRPr lang="en-CA" altLang="en-US"/>
          </a:p>
        </p:txBody>
      </p:sp>
    </p:spTree>
    <p:extLst>
      <p:ext uri="{BB962C8B-B14F-4D97-AF65-F5344CB8AC3E}">
        <p14:creationId xmlns:p14="http://schemas.microsoft.com/office/powerpoint/2010/main" val="147282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6</a:t>
            </a:fld>
            <a:endParaRPr lang="en-CA" altLang="en-US"/>
          </a:p>
        </p:txBody>
      </p:sp>
    </p:spTree>
    <p:extLst>
      <p:ext uri="{BB962C8B-B14F-4D97-AF65-F5344CB8AC3E}">
        <p14:creationId xmlns:p14="http://schemas.microsoft.com/office/powerpoint/2010/main" val="873035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Arial"/>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7</a:t>
            </a:fld>
            <a:endParaRPr lang="en-CA" altLang="en-US"/>
          </a:p>
        </p:txBody>
      </p:sp>
    </p:spTree>
    <p:extLst>
      <p:ext uri="{BB962C8B-B14F-4D97-AF65-F5344CB8AC3E}">
        <p14:creationId xmlns:p14="http://schemas.microsoft.com/office/powerpoint/2010/main" val="391330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baseline="0" dirty="0"/>
              <a:t>Canada’s new Defence Policy, </a:t>
            </a:r>
            <a:r>
              <a:rPr lang="en-CA" i="1" baseline="0" dirty="0"/>
              <a:t>Strong, Secure, Engaged</a:t>
            </a:r>
            <a:r>
              <a:rPr lang="en-CA" i="0" baseline="0" dirty="0"/>
              <a:t>, (or SSE) outlines the Department’s commitment to support our military members, their families, as well as our civilian employees- by “putting our people first”.  The </a:t>
            </a:r>
            <a:r>
              <a:rPr lang="en-CA" i="1" baseline="0" dirty="0"/>
              <a:t>Total Health and Wellness Strategy </a:t>
            </a:r>
            <a:r>
              <a:rPr lang="en-CA" i="0" baseline="0" dirty="0"/>
              <a:t>is a key component of SSE that supports the health and wellbeing of the Defence Team while building a safe, supportive, and respectful work environment.  </a:t>
            </a:r>
          </a:p>
          <a:p>
            <a:pPr marL="0" marR="0" lvl="0" indent="0" algn="l" defTabSz="931774" rtl="0" eaLnBrk="0" fontAlgn="base" latinLnBrk="0" hangingPunct="0">
              <a:lnSpc>
                <a:spcPct val="100000"/>
              </a:lnSpc>
              <a:spcBef>
                <a:spcPct val="30000"/>
              </a:spcBef>
              <a:spcAft>
                <a:spcPct val="0"/>
              </a:spcAft>
              <a:buClrTx/>
              <a:buSzTx/>
              <a:buFontTx/>
              <a:buNone/>
              <a:tabLst/>
              <a:defRPr/>
            </a:pPr>
            <a:endParaRPr lang="en-CA" baseline="0" dirty="0"/>
          </a:p>
          <a:p>
            <a:pPr marL="174708" indent="-174708" defTabSz="931774">
              <a:buFontTx/>
              <a:buChar char="-"/>
              <a:defRPr/>
            </a:pPr>
            <a:r>
              <a:rPr lang="en-CA" baseline="0" dirty="0"/>
              <a:t>Over the last 12 months, CMPC, ADM(HR-CIV) and VCDS have been working together and will be creating a joint “strategic framework” with common lines of effort and guiding principles with the military that will outline the Total health and wellness strategy.  </a:t>
            </a:r>
          </a:p>
          <a:p>
            <a:pPr marL="0" indent="0" defTabSz="931774">
              <a:buFontTx/>
              <a:buNone/>
              <a:defRPr/>
            </a:pPr>
            <a:endParaRPr lang="en-CA" baseline="0" dirty="0"/>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The Strategy</a:t>
            </a:r>
            <a:r>
              <a:rPr lang="en-CA" sz="1200" kern="1200" baseline="0" dirty="0">
                <a:solidFill>
                  <a:schemeClr val="tx1"/>
                </a:solidFill>
                <a:effectLst/>
                <a:latin typeface="Arial"/>
                <a:ea typeface="ＭＳ Ｐゴシック" charset="0"/>
                <a:cs typeface="ＭＳ Ｐゴシック" charset="0"/>
              </a:rPr>
              <a:t> will focus on </a:t>
            </a:r>
            <a:r>
              <a:rPr lang="en-CA" sz="1200" kern="1200" dirty="0">
                <a:solidFill>
                  <a:schemeClr val="tx1"/>
                </a:solidFill>
                <a:effectLst/>
                <a:latin typeface="Arial"/>
                <a:ea typeface="ＭＳ Ｐゴシック" charset="0"/>
                <a:cs typeface="ＭＳ Ｐゴシック" charset="0"/>
              </a:rPr>
              <a:t>psychological well-being in the workplace (which is</a:t>
            </a:r>
            <a:r>
              <a:rPr lang="en-CA" sz="1200" kern="1200" baseline="0" dirty="0">
                <a:solidFill>
                  <a:schemeClr val="tx1"/>
                </a:solidFill>
                <a:effectLst/>
                <a:latin typeface="Arial"/>
                <a:ea typeface="ＭＳ Ｐゴシック" charset="0"/>
                <a:cs typeface="ＭＳ Ｐゴシック" charset="0"/>
              </a:rPr>
              <a:t> the National Standard for Psychological Health and Safety in the Workplace</a:t>
            </a:r>
            <a:r>
              <a:rPr lang="en-CA" sz="1200" kern="1200" dirty="0">
                <a:solidFill>
                  <a:schemeClr val="tx1"/>
                </a:solidFill>
                <a:effectLst/>
                <a:latin typeface="Arial"/>
                <a:ea typeface="ＭＳ Ｐゴシック" charset="0"/>
                <a:cs typeface="ＭＳ Ｐゴシック" charset="0"/>
              </a:rPr>
              <a:t>), the physical work environment (which is primarily</a:t>
            </a:r>
            <a:r>
              <a:rPr lang="en-CA" sz="1200" kern="1200" baseline="0" dirty="0">
                <a:solidFill>
                  <a:schemeClr val="tx1"/>
                </a:solidFill>
                <a:effectLst/>
                <a:latin typeface="Arial"/>
                <a:ea typeface="ＭＳ Ｐゴシック" charset="0"/>
                <a:cs typeface="ＭＳ Ｐゴシック" charset="0"/>
              </a:rPr>
              <a:t> Occupational Health &amp; Safety)</a:t>
            </a:r>
            <a:r>
              <a:rPr lang="en-CA" sz="1200" kern="1200" dirty="0">
                <a:solidFill>
                  <a:schemeClr val="tx1"/>
                </a:solidFill>
                <a:effectLst/>
                <a:latin typeface="Arial"/>
                <a:ea typeface="ＭＳ Ｐゴシック" charset="0"/>
                <a:cs typeface="ＭＳ Ｐゴシック" charset="0"/>
              </a:rPr>
              <a:t>, and personal health; including physical, mental, spiritual and familial aspects of employees and member’s lives. </a:t>
            </a:r>
          </a:p>
          <a:p>
            <a:pPr marL="174708" marR="0" lvl="0" indent="-174708" algn="l" defTabSz="931774" rtl="0" eaLnBrk="0" fontAlgn="base" latinLnBrk="0" hangingPunct="0">
              <a:lnSpc>
                <a:spcPct val="100000"/>
              </a:lnSpc>
              <a:spcBef>
                <a:spcPct val="30000"/>
              </a:spcBef>
              <a:spcAft>
                <a:spcPct val="0"/>
              </a:spcAft>
              <a:buClrTx/>
              <a:buSzTx/>
              <a:buFontTx/>
              <a:buChar char="-"/>
              <a:tabLst/>
              <a:defRPr/>
            </a:pPr>
            <a:endParaRPr lang="en-CA" sz="1200" kern="1200" dirty="0">
              <a:solidFill>
                <a:schemeClr val="tx1"/>
              </a:solidFill>
              <a:effectLst/>
              <a:latin typeface="Arial"/>
              <a:ea typeface="ＭＳ Ｐゴシック" charset="0"/>
              <a:cs typeface="ＭＳ Ｐゴシック" charset="0"/>
            </a:endParaRPr>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It</a:t>
            </a:r>
            <a:r>
              <a:rPr lang="en-CA" sz="1200" kern="1200" baseline="0" dirty="0">
                <a:solidFill>
                  <a:schemeClr val="tx1"/>
                </a:solidFill>
                <a:effectLst/>
                <a:latin typeface="Arial"/>
                <a:ea typeface="ＭＳ Ｐゴシック" charset="0"/>
                <a:cs typeface="ＭＳ Ｐゴシック" charset="0"/>
              </a:rPr>
              <a:t> will promote a shared responsibility between the individual and the organization and promote a culture  of healthy behaviour within the DND/CAF. </a:t>
            </a:r>
            <a:endParaRPr lang="en-CA" sz="1200" kern="1200" dirty="0">
              <a:solidFill>
                <a:schemeClr val="tx1"/>
              </a:solidFill>
              <a:effectLst/>
              <a:latin typeface="Arial"/>
              <a:ea typeface="ＭＳ Ｐゴシック" charset="0"/>
              <a:cs typeface="ＭＳ Ｐゴシック" charset="0"/>
            </a:endParaRPr>
          </a:p>
          <a:p>
            <a:pPr marL="174708" indent="-174708" defTabSz="931774">
              <a:buFontTx/>
              <a:buChar char="-"/>
              <a:defRPr/>
            </a:pPr>
            <a:endParaRPr lang="en-CA" baseline="0" dirty="0"/>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The mental health and workplace well-being of Defence civilians is critical to the success of our</a:t>
            </a:r>
            <a:r>
              <a:rPr lang="en-CA" sz="1200" kern="1200" baseline="0" dirty="0">
                <a:solidFill>
                  <a:schemeClr val="tx1"/>
                </a:solidFill>
                <a:effectLst/>
                <a:latin typeface="Arial"/>
                <a:ea typeface="ＭＳ Ｐゴシック" charset="0"/>
                <a:cs typeface="ＭＳ Ｐゴシック" charset="0"/>
              </a:rPr>
              <a:t> organization.  Senior leaders, through the SSE and THWS </a:t>
            </a:r>
            <a:r>
              <a:rPr lang="en-CA" sz="1200" kern="1200" dirty="0">
                <a:solidFill>
                  <a:schemeClr val="tx1"/>
                </a:solidFill>
                <a:effectLst/>
                <a:latin typeface="Arial"/>
                <a:ea typeface="ＭＳ Ｐゴシック" charset="0"/>
                <a:cs typeface="ＭＳ Ｐゴシック" charset="0"/>
              </a:rPr>
              <a:t>are committed to providing employees with a healthy, supportive workplace and the mental health and other support services they require.  </a:t>
            </a:r>
          </a:p>
          <a:p>
            <a:pPr marL="0" indent="0">
              <a:buFontTx/>
              <a:buNone/>
            </a:pPr>
            <a:endParaRPr lang="en-CA" baseline="0" dirty="0"/>
          </a:p>
          <a:p>
            <a:r>
              <a:rPr lang="en-CA" sz="1200" kern="1200" dirty="0">
                <a:solidFill>
                  <a:schemeClr val="tx1"/>
                </a:solidFill>
                <a:effectLst/>
                <a:latin typeface="Arial"/>
                <a:ea typeface="ＭＳ Ｐゴシック" charset="0"/>
                <a:cs typeface="ＭＳ Ｐゴシック" charset="0"/>
              </a:rPr>
              <a:t> </a:t>
            </a:r>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8</a:t>
            </a:fld>
            <a:endParaRPr lang="en-CA" altLang="en-US"/>
          </a:p>
        </p:txBody>
      </p:sp>
    </p:spTree>
    <p:extLst>
      <p:ext uri="{BB962C8B-B14F-4D97-AF65-F5344CB8AC3E}">
        <p14:creationId xmlns:p14="http://schemas.microsoft.com/office/powerpoint/2010/main" val="2669067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defRPr/>
            </a:pPr>
            <a:r>
              <a:rPr lang="en-CA" dirty="0"/>
              <a:t>We</a:t>
            </a:r>
            <a:r>
              <a:rPr lang="en-CA" baseline="0" dirty="0"/>
              <a:t> believe that the health and well-being of Defence Team members is </a:t>
            </a:r>
            <a:r>
              <a:rPr lang="en-CA" b="1" i="1" baseline="0" dirty="0"/>
              <a:t>a shared responsibility</a:t>
            </a:r>
            <a:r>
              <a:rPr lang="en-CA" b="0" i="0" baseline="0" dirty="0"/>
              <a:t> between the employee and the organization</a:t>
            </a:r>
          </a:p>
          <a:p>
            <a:pPr marL="174708" indent="-174708">
              <a:buFontTx/>
              <a:buChar char="-"/>
            </a:pPr>
            <a:r>
              <a:rPr lang="en-CA" dirty="0"/>
              <a:t>Managers and supervisors may be among the first to notice changes in behaviour that may indicate a mental health problem or illness, and play a key role in supporting their employees’ mental health issues </a:t>
            </a:r>
          </a:p>
          <a:p>
            <a:pPr marL="174708" indent="-174708">
              <a:buFontTx/>
              <a:buChar char="-"/>
            </a:pPr>
            <a:r>
              <a:rPr lang="en-CA" dirty="0"/>
              <a:t>But we all have a responsibility – regardless of our position in the organization – from encouraging people to talk about and take care of mental health, to having someone living with a mental illness feel they are not alone, to encouraging someone to reach out for help</a:t>
            </a:r>
          </a:p>
          <a:p>
            <a:pPr marL="174708" indent="-174708">
              <a:buFontTx/>
              <a:buChar char="-"/>
            </a:pPr>
            <a:r>
              <a:rPr lang="en-CA" dirty="0"/>
              <a:t>Daily interactions count when it comes to creating a healthy and respectful work environment</a:t>
            </a:r>
          </a:p>
          <a:p>
            <a:pPr marL="174708" indent="-174708">
              <a:buFontTx/>
              <a:buChar char="-"/>
            </a:pPr>
            <a:r>
              <a:rPr lang="en-CA" dirty="0"/>
              <a:t>This is why raising awareness of mental health issues and activities such as </a:t>
            </a:r>
            <a:r>
              <a:rPr lang="en-CA" sz="1200" dirty="0"/>
              <a:t>today’s forum are so important</a:t>
            </a:r>
          </a:p>
          <a:p>
            <a:pPr marL="174708" indent="-174708">
              <a:buFontTx/>
              <a:buChar char="-"/>
            </a:pPr>
            <a:endParaRPr lang="en-CA" sz="1200" b="0" i="0" baseline="0"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9</a:t>
            </a:fld>
            <a:endParaRPr lang="en-CA" altLang="en-US"/>
          </a:p>
        </p:txBody>
      </p:sp>
    </p:spTree>
    <p:extLst>
      <p:ext uri="{BB962C8B-B14F-4D97-AF65-F5344CB8AC3E}">
        <p14:creationId xmlns:p14="http://schemas.microsoft.com/office/powerpoint/2010/main" val="1435157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ctrTitle"/>
          </p:nvPr>
        </p:nvSpPr>
        <p:spPr>
          <a:xfrm>
            <a:off x="1082203" y="2132856"/>
            <a:ext cx="6984776" cy="1872209"/>
          </a:xfrm>
        </p:spPr>
        <p:txBody>
          <a:bodyPr anchor="b">
            <a:noAutofit/>
          </a:bodyPr>
          <a:lstStyle>
            <a:lvl1pPr algn="ctr">
              <a:defRPr sz="3600">
                <a:solidFill>
                  <a:srgbClr val="20558A"/>
                </a:solidFill>
                <a:latin typeface="Arial"/>
              </a:defRPr>
            </a:lvl1pPr>
          </a:lstStyle>
          <a:p>
            <a:r>
              <a:rPr lang="en-US"/>
              <a:t>Click to edit Master title style</a:t>
            </a:r>
            <a:endParaRPr lang="en-CA" dirty="0"/>
          </a:p>
        </p:txBody>
      </p:sp>
      <p:sp>
        <p:nvSpPr>
          <p:cNvPr id="10" name="Subtitle 4"/>
          <p:cNvSpPr>
            <a:spLocks noGrp="1"/>
          </p:cNvSpPr>
          <p:nvPr>
            <p:ph type="subTitle" idx="1"/>
          </p:nvPr>
        </p:nvSpPr>
        <p:spPr>
          <a:xfrm>
            <a:off x="1082409" y="4293096"/>
            <a:ext cx="6988787" cy="1008113"/>
          </a:xfrm>
        </p:spPr>
        <p:txBody>
          <a:bodyPr>
            <a:normAutofit/>
          </a:bodyPr>
          <a:lstStyle>
            <a:lvl1pPr marL="0" indent="0" algn="ctr">
              <a:buNone/>
              <a:defRPr sz="1800">
                <a:solidFill>
                  <a:srgbClr val="20558A"/>
                </a:solidFill>
              </a:defRPr>
            </a:lvl1pPr>
          </a:lstStyle>
          <a:p>
            <a:r>
              <a:rPr lang="en-US"/>
              <a:t>Click to edit Master subtitle style</a:t>
            </a:r>
            <a:endParaRPr lang="en-CA" dirty="0"/>
          </a:p>
        </p:txBody>
      </p:sp>
    </p:spTree>
    <p:extLst>
      <p:ext uri="{BB962C8B-B14F-4D97-AF65-F5344CB8AC3E}">
        <p14:creationId xmlns:p14="http://schemas.microsoft.com/office/powerpoint/2010/main" val="3033026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914400"/>
          </a:xfrm>
        </p:spPr>
        <p:txBody>
          <a:bodyPr>
            <a:normAutofit/>
          </a:bodyPr>
          <a:lstStyle>
            <a:lvl1pPr algn="l">
              <a:defRPr sz="2800" b="1">
                <a:latin typeface="Arial"/>
              </a:defRPr>
            </a:lvl1pPr>
          </a:lstStyle>
          <a:p>
            <a:r>
              <a:rPr lang="en-US"/>
              <a:t>Click to edit Master title style</a:t>
            </a:r>
            <a:endParaRPr lang="en-CA" dirty="0"/>
          </a:p>
        </p:txBody>
      </p:sp>
      <p:sp>
        <p:nvSpPr>
          <p:cNvPr id="3" name="Content Placeholder 2"/>
          <p:cNvSpPr>
            <a:spLocks noGrp="1"/>
          </p:cNvSpPr>
          <p:nvPr>
            <p:ph idx="1"/>
          </p:nvPr>
        </p:nvSpPr>
        <p:spPr>
          <a:xfrm>
            <a:off x="457200" y="2286000"/>
            <a:ext cx="8229600" cy="3657600"/>
          </a:xfrm>
        </p:spPr>
        <p:txBody>
          <a:bodyPr/>
          <a:lstStyle>
            <a:lvl1pPr>
              <a:defRPr>
                <a:latin typeface="Arial"/>
              </a:defRPr>
            </a:lvl1pPr>
            <a:lvl2pPr>
              <a:defRPr>
                <a:latin typeface="Arial"/>
              </a:defRPr>
            </a:lvl2pPr>
            <a:lvl3pPr>
              <a:defRPr>
                <a:latin typeface="Arial"/>
              </a:defRPr>
            </a:lvl3pPr>
            <a:lvl4pPr>
              <a:defRPr>
                <a:latin typeface="Arial"/>
              </a:defRPr>
            </a:lvl4pPr>
            <a:lvl5pPr>
              <a:defRPr>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lvl1pPr>
              <a:defRPr/>
            </a:lvl1pPr>
          </a:lstStyle>
          <a:p>
            <a:fld id="{27026D44-E1B6-4BF3-8567-FC23FAEC14C5}" type="datetime1">
              <a:rPr lang="en-CA" altLang="en-US"/>
              <a:pPr/>
              <a:t>2019-05-15</a:t>
            </a:fld>
            <a:endParaRPr lang="en-CA" altLang="en-US"/>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D6DDC4C8-7CF5-4F63-BC1C-A8492A6323A0}" type="slidenum">
              <a:rPr lang="en-CA" altLang="en-US"/>
              <a:pPr/>
              <a:t>‹#›</a:t>
            </a:fld>
            <a:endParaRPr lang="en-CA" altLang="en-US"/>
          </a:p>
        </p:txBody>
      </p:sp>
    </p:spTree>
    <p:extLst>
      <p:ext uri="{BB962C8B-B14F-4D97-AF65-F5344CB8AC3E}">
        <p14:creationId xmlns:p14="http://schemas.microsoft.com/office/powerpoint/2010/main" val="1726481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052513"/>
            <a:ext cx="82296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CA" altLang="en-US"/>
          </a:p>
        </p:txBody>
      </p:sp>
      <p:sp>
        <p:nvSpPr>
          <p:cNvPr id="1027" name="Text Placeholder 2"/>
          <p:cNvSpPr>
            <a:spLocks noGrp="1"/>
          </p:cNvSpPr>
          <p:nvPr>
            <p:ph type="body" idx="1"/>
          </p:nvPr>
        </p:nvSpPr>
        <p:spPr bwMode="auto">
          <a:xfrm>
            <a:off x="457200" y="2286000"/>
            <a:ext cx="822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CA"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000000"/>
                </a:solidFill>
                <a:cs typeface="Arial" pitchFamily="34" charset="0"/>
              </a:defRPr>
            </a:lvl1pPr>
          </a:lstStyle>
          <a:p>
            <a:fld id="{D8264FE8-105A-4BA6-A2D3-1BD4682CCFD0}" type="datetime1">
              <a:rPr lang="en-CA" altLang="en-US"/>
              <a:pPr/>
              <a:t>2019-05-15</a:t>
            </a:fld>
            <a:endParaRPr lang="en-CA"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000000"/>
                </a:solidFill>
                <a:latin typeface="Arial"/>
                <a:ea typeface="+mn-ea"/>
                <a:cs typeface="Arial"/>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cs typeface="Arial" pitchFamily="34" charset="0"/>
              </a:defRPr>
            </a:lvl1pPr>
          </a:lstStyle>
          <a:p>
            <a:fld id="{DE3558E2-FD05-431D-8222-7076AD7A65F9}" type="slidenum">
              <a:rPr lang="en-CA" altLang="en-US"/>
              <a:pPr/>
              <a:t>‹#›</a:t>
            </a:fld>
            <a:endParaRPr lang="en-CA" altLang="en-US"/>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Lst>
  <p:hf hdr="0" ftr="0" dt="0"/>
  <p:txStyles>
    <p:titleStyle>
      <a:lvl1pPr algn="l" rtl="0" eaLnBrk="1" fontAlgn="base" hangingPunct="1">
        <a:spcBef>
          <a:spcPct val="0"/>
        </a:spcBef>
        <a:spcAft>
          <a:spcPct val="0"/>
        </a:spcAft>
        <a:defRPr sz="3200" b="1" kern="1200">
          <a:solidFill>
            <a:srgbClr val="20558A"/>
          </a:solidFill>
          <a:latin typeface="Arial"/>
          <a:ea typeface="ＭＳ Ｐゴシック" charset="0"/>
          <a:cs typeface="Arial"/>
        </a:defRPr>
      </a:lvl1pPr>
      <a:lvl2pPr algn="l" rtl="0" eaLnBrk="1" fontAlgn="base" hangingPunct="1">
        <a:spcBef>
          <a:spcPct val="0"/>
        </a:spcBef>
        <a:spcAft>
          <a:spcPct val="0"/>
        </a:spcAft>
        <a:defRPr sz="3200" b="1">
          <a:solidFill>
            <a:srgbClr val="20558A"/>
          </a:solidFill>
          <a:latin typeface="Arial" charset="0"/>
          <a:ea typeface="ＭＳ Ｐゴシック" charset="0"/>
        </a:defRPr>
      </a:lvl2pPr>
      <a:lvl3pPr algn="l" rtl="0" eaLnBrk="1" fontAlgn="base" hangingPunct="1">
        <a:spcBef>
          <a:spcPct val="0"/>
        </a:spcBef>
        <a:spcAft>
          <a:spcPct val="0"/>
        </a:spcAft>
        <a:defRPr sz="3200" b="1">
          <a:solidFill>
            <a:srgbClr val="20558A"/>
          </a:solidFill>
          <a:latin typeface="Arial" charset="0"/>
          <a:ea typeface="ＭＳ Ｐゴシック" charset="0"/>
        </a:defRPr>
      </a:lvl3pPr>
      <a:lvl4pPr algn="l" rtl="0" eaLnBrk="1" fontAlgn="base" hangingPunct="1">
        <a:spcBef>
          <a:spcPct val="0"/>
        </a:spcBef>
        <a:spcAft>
          <a:spcPct val="0"/>
        </a:spcAft>
        <a:defRPr sz="3200" b="1">
          <a:solidFill>
            <a:srgbClr val="20558A"/>
          </a:solidFill>
          <a:latin typeface="Arial" charset="0"/>
          <a:ea typeface="ＭＳ Ｐゴシック" charset="0"/>
        </a:defRPr>
      </a:lvl4pPr>
      <a:lvl5pPr algn="l" rtl="0" eaLnBrk="1" fontAlgn="base" hangingPunct="1">
        <a:spcBef>
          <a:spcPct val="0"/>
        </a:spcBef>
        <a:spcAft>
          <a:spcPct val="0"/>
        </a:spcAft>
        <a:defRPr sz="3200" b="1">
          <a:solidFill>
            <a:srgbClr val="20558A"/>
          </a:solidFill>
          <a:latin typeface="Arial" charset="0"/>
          <a:ea typeface="ＭＳ Ｐゴシック" charset="0"/>
        </a:defRPr>
      </a:lvl5pPr>
      <a:lvl6pPr marL="457200" algn="l" rtl="0" eaLnBrk="1" fontAlgn="base" hangingPunct="1">
        <a:spcBef>
          <a:spcPct val="0"/>
        </a:spcBef>
        <a:spcAft>
          <a:spcPct val="0"/>
        </a:spcAft>
        <a:defRPr sz="2800" b="1">
          <a:solidFill>
            <a:srgbClr val="20558A"/>
          </a:solidFill>
          <a:latin typeface="Arial" charset="0"/>
          <a:ea typeface="ＭＳ Ｐゴシック" charset="0"/>
        </a:defRPr>
      </a:lvl6pPr>
      <a:lvl7pPr marL="914400" algn="l" rtl="0" eaLnBrk="1" fontAlgn="base" hangingPunct="1">
        <a:spcBef>
          <a:spcPct val="0"/>
        </a:spcBef>
        <a:spcAft>
          <a:spcPct val="0"/>
        </a:spcAft>
        <a:defRPr sz="2800" b="1">
          <a:solidFill>
            <a:srgbClr val="20558A"/>
          </a:solidFill>
          <a:latin typeface="Arial" charset="0"/>
          <a:ea typeface="ＭＳ Ｐゴシック" charset="0"/>
        </a:defRPr>
      </a:lvl7pPr>
      <a:lvl8pPr marL="1371600" algn="l" rtl="0" eaLnBrk="1" fontAlgn="base" hangingPunct="1">
        <a:spcBef>
          <a:spcPct val="0"/>
        </a:spcBef>
        <a:spcAft>
          <a:spcPct val="0"/>
        </a:spcAft>
        <a:defRPr sz="2800" b="1">
          <a:solidFill>
            <a:srgbClr val="20558A"/>
          </a:solidFill>
          <a:latin typeface="Arial" charset="0"/>
          <a:ea typeface="ＭＳ Ｐゴシック" charset="0"/>
        </a:defRPr>
      </a:lvl8pPr>
      <a:lvl9pPr marL="1828800" algn="l" rtl="0" eaLnBrk="1" fontAlgn="base" hangingPunct="1">
        <a:spcBef>
          <a:spcPct val="0"/>
        </a:spcBef>
        <a:spcAft>
          <a:spcPct val="0"/>
        </a:spcAft>
        <a:defRPr sz="2800" b="1">
          <a:solidFill>
            <a:srgbClr val="20558A"/>
          </a:solidFill>
          <a:latin typeface="Arial" charset="0"/>
          <a:ea typeface="ＭＳ Ｐゴシック" charset="0"/>
        </a:defRPr>
      </a:lvl9pPr>
    </p:titleStyle>
    <p:bodyStyle>
      <a:lvl1pPr marL="342900" indent="-342900" algn="l" rtl="0" eaLnBrk="1" fontAlgn="base" hangingPunct="1">
        <a:spcBef>
          <a:spcPct val="20000"/>
        </a:spcBef>
        <a:spcAft>
          <a:spcPct val="0"/>
        </a:spcAft>
        <a:buFont typeface="Arial" pitchFamily="34" charset="0"/>
        <a:buChar char="•"/>
        <a:defRPr sz="2800" kern="1200">
          <a:solidFill>
            <a:srgbClr val="000000"/>
          </a:solidFill>
          <a:latin typeface="Arial"/>
          <a:ea typeface="ＭＳ Ｐゴシック" charset="0"/>
          <a:cs typeface="Arial"/>
        </a:defRPr>
      </a:lvl1pPr>
      <a:lvl2pPr marL="742950" indent="-285750" algn="l" rtl="0" eaLnBrk="1" fontAlgn="base" hangingPunct="1">
        <a:spcBef>
          <a:spcPct val="20000"/>
        </a:spcBef>
        <a:spcAft>
          <a:spcPct val="0"/>
        </a:spcAft>
        <a:buFont typeface="Arial" pitchFamily="34" charset="0"/>
        <a:buChar char="–"/>
        <a:defRPr sz="2400" kern="1200">
          <a:solidFill>
            <a:srgbClr val="000000"/>
          </a:solidFill>
          <a:latin typeface="Arial"/>
          <a:ea typeface="ＭＳ Ｐゴシック" charset="0"/>
          <a:cs typeface="Arial"/>
        </a:defRPr>
      </a:lvl2pPr>
      <a:lvl3pPr marL="1143000" indent="-228600" algn="l" rtl="0" eaLnBrk="1" fontAlgn="base" hangingPunct="1">
        <a:spcBef>
          <a:spcPct val="20000"/>
        </a:spcBef>
        <a:spcAft>
          <a:spcPct val="0"/>
        </a:spcAft>
        <a:buFont typeface="Arial" pitchFamily="34" charset="0"/>
        <a:buChar char="•"/>
        <a:defRPr sz="2000" kern="1200">
          <a:solidFill>
            <a:srgbClr val="000000"/>
          </a:solidFill>
          <a:latin typeface="Arial"/>
          <a:ea typeface="ＭＳ Ｐゴシック" charset="0"/>
          <a:cs typeface="Arial"/>
        </a:defRPr>
      </a:lvl3pPr>
      <a:lvl4pPr marL="1600200" indent="-228600" algn="l" rtl="0" eaLnBrk="1" fontAlgn="base" hangingPunct="1">
        <a:spcBef>
          <a:spcPct val="20000"/>
        </a:spcBef>
        <a:spcAft>
          <a:spcPct val="0"/>
        </a:spcAft>
        <a:buFont typeface="Arial" pitchFamily="34" charset="0"/>
        <a:buChar char="–"/>
        <a:defRPr kern="1200">
          <a:solidFill>
            <a:srgbClr val="000000"/>
          </a:solidFill>
          <a:latin typeface="Arial"/>
          <a:ea typeface="ＭＳ Ｐゴシック" charset="0"/>
          <a:cs typeface="Arial"/>
        </a:defRPr>
      </a:lvl4pPr>
      <a:lvl5pPr marL="2057400" indent="-228600" algn="l" rtl="0" eaLnBrk="1" fontAlgn="base" hangingPunct="1">
        <a:spcBef>
          <a:spcPct val="20000"/>
        </a:spcBef>
        <a:spcAft>
          <a:spcPct val="0"/>
        </a:spcAft>
        <a:buFont typeface="Arial" pitchFamily="34" charset="0"/>
        <a:buChar char="»"/>
        <a:defRPr kern="1200">
          <a:solidFill>
            <a:srgbClr val="000000"/>
          </a:solidFill>
          <a:latin typeface="Arial"/>
          <a:ea typeface="ＭＳ Ｐゴシック" charset="0"/>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nvPr>
        </p:nvSpPr>
        <p:spPr>
          <a:xfrm>
            <a:off x="827584" y="1916832"/>
            <a:ext cx="7560839" cy="1439415"/>
          </a:xfrm>
        </p:spPr>
        <p:txBody>
          <a:bodyPr/>
          <a:lstStyle/>
          <a:p>
            <a:br>
              <a:rPr lang="en-CA" altLang="en-US" dirty="0">
                <a:latin typeface="Arial" pitchFamily="34" charset="0"/>
                <a:ea typeface="ＭＳ Ｐゴシック" pitchFamily="34" charset="-128"/>
              </a:rPr>
            </a:br>
            <a:br>
              <a:rPr lang="en-CA" altLang="en-US" dirty="0">
                <a:latin typeface="Arial" pitchFamily="34" charset="0"/>
                <a:ea typeface="ＭＳ Ｐゴシック" pitchFamily="34" charset="-128"/>
              </a:rPr>
            </a:br>
            <a:r>
              <a:rPr lang="en-CA" altLang="en-US" dirty="0">
                <a:latin typeface="Arial" pitchFamily="34" charset="0"/>
                <a:ea typeface="ＭＳ Ｐゴシック" pitchFamily="34" charset="-128"/>
              </a:rPr>
              <a:t>Psychological Health &amp; Safety</a:t>
            </a:r>
            <a:br>
              <a:rPr lang="en-CA" altLang="en-US" dirty="0">
                <a:latin typeface="Arial" pitchFamily="34" charset="0"/>
                <a:ea typeface="ＭＳ Ｐゴシック" pitchFamily="34" charset="-128"/>
              </a:rPr>
            </a:br>
            <a:r>
              <a:rPr lang="en-CA" altLang="en-US" dirty="0">
                <a:latin typeface="Arial" pitchFamily="34" charset="0"/>
                <a:ea typeface="ＭＳ Ｐゴシック" pitchFamily="34" charset="-128"/>
              </a:rPr>
              <a:t>in the Work Place</a:t>
            </a:r>
          </a:p>
        </p:txBody>
      </p:sp>
      <p:sp>
        <p:nvSpPr>
          <p:cNvPr id="4098" name="Subtitle 2"/>
          <p:cNvSpPr>
            <a:spLocks noGrp="1"/>
          </p:cNvSpPr>
          <p:nvPr>
            <p:ph type="subTitle" idx="1"/>
          </p:nvPr>
        </p:nvSpPr>
        <p:spPr>
          <a:xfrm>
            <a:off x="1082675" y="3717032"/>
            <a:ext cx="6988175" cy="2088232"/>
          </a:xfrm>
        </p:spPr>
        <p:txBody>
          <a:bodyPr>
            <a:normAutofit/>
          </a:bodyPr>
          <a:lstStyle/>
          <a:p>
            <a:r>
              <a:rPr lang="en-CA" altLang="en-US" sz="2000" b="1" dirty="0">
                <a:latin typeface="Arial" pitchFamily="34" charset="0"/>
                <a:ea typeface="ＭＳ Ｐゴシック" pitchFamily="34" charset="-128"/>
              </a:rPr>
              <a:t>Jason Park</a:t>
            </a:r>
          </a:p>
          <a:p>
            <a:r>
              <a:rPr lang="en-CA" altLang="en-US" sz="2000" b="1" dirty="0">
                <a:latin typeface="Arial" pitchFamily="34" charset="0"/>
                <a:ea typeface="ＭＳ Ｐゴシック" pitchFamily="34" charset="-128"/>
              </a:rPr>
              <a:t>VCDS, D Safe G</a:t>
            </a:r>
          </a:p>
          <a:p>
            <a:endParaRPr lang="en-CA" altLang="en-US" b="1" dirty="0">
              <a:latin typeface="Arial" pitchFamily="34" charset="0"/>
              <a:ea typeface="ＭＳ Ｐゴシック" pitchFamily="34" charset="-128"/>
            </a:endParaRPr>
          </a:p>
          <a:p>
            <a:r>
              <a:rPr lang="en-CA" b="1" dirty="0"/>
              <a:t>UNDE Health and Safety Conference</a:t>
            </a:r>
            <a:endParaRPr lang="en-CA" altLang="en-US" b="1" dirty="0">
              <a:latin typeface="Arial" pitchFamily="34" charset="0"/>
              <a:ea typeface="ＭＳ Ｐゴシック" pitchFamily="34" charset="-128"/>
            </a:endParaRPr>
          </a:p>
          <a:p>
            <a:r>
              <a:rPr lang="en-CA" altLang="en-US" dirty="0">
                <a:latin typeface="Arial" pitchFamily="34" charset="0"/>
                <a:ea typeface="ＭＳ Ｐゴシック" pitchFamily="34" charset="-128"/>
              </a:rPr>
              <a:t>Ottawa, Ontario</a:t>
            </a:r>
          </a:p>
          <a:p>
            <a:r>
              <a:rPr lang="en-CA" altLang="en-US" dirty="0">
                <a:latin typeface="Arial" pitchFamily="34" charset="0"/>
                <a:ea typeface="ＭＳ Ｐゴシック" pitchFamily="34" charset="-128"/>
              </a:rPr>
              <a:t>2 May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u="sng" dirty="0"/>
              <a:t>National Standard for Psychological Health &amp; Safety in the Work Place</a:t>
            </a:r>
          </a:p>
        </p:txBody>
      </p:sp>
      <p:sp>
        <p:nvSpPr>
          <p:cNvPr id="3" name="Content Placeholder 2"/>
          <p:cNvSpPr>
            <a:spLocks noGrp="1"/>
          </p:cNvSpPr>
          <p:nvPr>
            <p:ph idx="1"/>
          </p:nvPr>
        </p:nvSpPr>
        <p:spPr>
          <a:xfrm>
            <a:off x="467544" y="2204864"/>
            <a:ext cx="8064896" cy="3816424"/>
          </a:xfrm>
        </p:spPr>
        <p:txBody>
          <a:bodyPr/>
          <a:lstStyle/>
          <a:p>
            <a:pPr lvl="0"/>
            <a:r>
              <a:rPr lang="en-CA" dirty="0"/>
              <a:t>A voluntary Occupational Health and Safety Standard </a:t>
            </a:r>
          </a:p>
          <a:p>
            <a:pPr lvl="0"/>
            <a:r>
              <a:rPr lang="en-CA" dirty="0"/>
              <a:t>Focused on </a:t>
            </a:r>
            <a:r>
              <a:rPr lang="en-CA" b="1" dirty="0"/>
              <a:t>promoting</a:t>
            </a:r>
            <a:r>
              <a:rPr lang="en-CA" dirty="0"/>
              <a:t> employees’ mental health and </a:t>
            </a:r>
            <a:r>
              <a:rPr lang="en-CA" b="1" dirty="0"/>
              <a:t>preventing</a:t>
            </a:r>
            <a:r>
              <a:rPr lang="en-CA" dirty="0"/>
              <a:t> mental injury due to factors that are within the </a:t>
            </a:r>
            <a:r>
              <a:rPr lang="en-CA" b="1" dirty="0"/>
              <a:t>control, responsibility</a:t>
            </a:r>
            <a:r>
              <a:rPr lang="en-CA" dirty="0"/>
              <a:t>, or </a:t>
            </a:r>
            <a:r>
              <a:rPr lang="en-CA" b="1" dirty="0"/>
              <a:t>influence</a:t>
            </a:r>
            <a:r>
              <a:rPr lang="en-CA" dirty="0"/>
              <a:t> of the </a:t>
            </a:r>
            <a:r>
              <a:rPr lang="en-CA" b="1" dirty="0"/>
              <a:t>workplace</a:t>
            </a:r>
            <a:r>
              <a:rPr lang="en-CA" dirty="0"/>
              <a:t> </a:t>
            </a:r>
            <a:endParaRPr lang="en-CA" b="1" dirty="0"/>
          </a:p>
          <a:p>
            <a:r>
              <a:rPr lang="en-CA" dirty="0"/>
              <a:t>Helps shift organizational culture to support psychological health</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10</a:t>
            </a:fld>
            <a:endParaRPr lang="en-CA" altLang="en-US"/>
          </a:p>
        </p:txBody>
      </p:sp>
    </p:spTree>
    <p:extLst>
      <p:ext uri="{BB962C8B-B14F-4D97-AF65-F5344CB8AC3E}">
        <p14:creationId xmlns:p14="http://schemas.microsoft.com/office/powerpoint/2010/main" val="164692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773832"/>
          </a:xfrm>
        </p:spPr>
        <p:txBody>
          <a:bodyPr>
            <a:normAutofit fontScale="90000"/>
          </a:bodyPr>
          <a:lstStyle/>
          <a:p>
            <a:r>
              <a:rPr lang="en-CA" u="sng" dirty="0"/>
              <a:t>National Standard for Psychological Health &amp; Safety in the Work Place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58557185"/>
              </p:ext>
            </p:extLst>
          </p:nvPr>
        </p:nvGraphicFramePr>
        <p:xfrm>
          <a:off x="457200" y="1988840"/>
          <a:ext cx="8229600" cy="4320481"/>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2576">
                <a:tc gridSpan="2">
                  <a:txBody>
                    <a:bodyPr/>
                    <a:lstStyle/>
                    <a:p>
                      <a:r>
                        <a:rPr lang="en-CA" dirty="0"/>
                        <a:t>13 Factors</a:t>
                      </a:r>
                    </a:p>
                  </a:txBody>
                  <a:tcPr/>
                </a:tc>
                <a:tc hMerge="1">
                  <a:txBody>
                    <a:bodyPr/>
                    <a:lstStyle/>
                    <a:p>
                      <a:endParaRPr lang="en-CA" dirty="0"/>
                    </a:p>
                  </a:txBody>
                  <a:tcPr/>
                </a:tc>
                <a:extLst>
                  <a:ext uri="{0D108BD9-81ED-4DB2-BD59-A6C34878D82A}">
                    <a16:rowId xmlns:a16="http://schemas.microsoft.com/office/drawing/2014/main" val="10000"/>
                  </a:ext>
                </a:extLst>
              </a:tr>
              <a:tr h="421521">
                <a:tc>
                  <a:txBody>
                    <a:bodyPr/>
                    <a:lstStyle/>
                    <a:p>
                      <a:pPr>
                        <a:spcAft>
                          <a:spcPts val="0"/>
                        </a:spcAft>
                      </a:pPr>
                      <a:r>
                        <a:rPr lang="en-CA" sz="1800" b="1" dirty="0">
                          <a:solidFill>
                            <a:srgbClr val="000000"/>
                          </a:solidFill>
                          <a:effectLst/>
                          <a:latin typeface="+mn-lt"/>
                          <a:ea typeface="Calibri"/>
                          <a:cs typeface="Times New Roman"/>
                        </a:rPr>
                        <a:t>1 -</a:t>
                      </a:r>
                      <a:r>
                        <a:rPr lang="en-CA" sz="1800" b="1" baseline="0" dirty="0">
                          <a:solidFill>
                            <a:srgbClr val="000000"/>
                          </a:solidFill>
                          <a:effectLst/>
                          <a:latin typeface="+mn-lt"/>
                          <a:ea typeface="Calibri"/>
                          <a:cs typeface="Times New Roman"/>
                        </a:rPr>
                        <a:t> </a:t>
                      </a:r>
                      <a:r>
                        <a:rPr lang="en-CA" sz="1800" b="1" dirty="0">
                          <a:solidFill>
                            <a:srgbClr val="000000"/>
                          </a:solidFill>
                          <a:effectLst/>
                          <a:latin typeface="+mn-lt"/>
                          <a:ea typeface="Calibri"/>
                          <a:cs typeface="Times New Roman"/>
                        </a:rPr>
                        <a:t>Psychological Support</a:t>
                      </a:r>
                      <a:endParaRPr lang="en-CA" sz="1800" b="1" dirty="0">
                        <a:effectLst/>
                        <a:latin typeface="+mn-lt"/>
                        <a:ea typeface="Calibri"/>
                        <a:cs typeface="Times New Roman"/>
                      </a:endParaRPr>
                    </a:p>
                  </a:txBody>
                  <a:tcPr marL="68580" marR="68580" marT="0" marB="0"/>
                </a:tc>
                <a:tc>
                  <a:txBody>
                    <a:bodyPr/>
                    <a:lstStyle/>
                    <a:p>
                      <a:pPr>
                        <a:spcAft>
                          <a:spcPts val="0"/>
                        </a:spcAft>
                      </a:pPr>
                      <a:r>
                        <a:rPr lang="en-CA" sz="1800" b="1" dirty="0">
                          <a:solidFill>
                            <a:srgbClr val="000000"/>
                          </a:solidFill>
                          <a:effectLst/>
                          <a:latin typeface="+mn-lt"/>
                          <a:ea typeface="Calibri"/>
                          <a:cs typeface="Times New Roman"/>
                        </a:rPr>
                        <a:t>8 - Involvement &amp; Influence</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r h="432048">
                <a:tc>
                  <a:txBody>
                    <a:bodyPr/>
                    <a:lstStyle/>
                    <a:p>
                      <a:pPr>
                        <a:spcAft>
                          <a:spcPts val="0"/>
                        </a:spcAft>
                      </a:pPr>
                      <a:r>
                        <a:rPr lang="en-CA" sz="1800" b="1" dirty="0">
                          <a:solidFill>
                            <a:srgbClr val="000000"/>
                          </a:solidFill>
                          <a:effectLst/>
                          <a:latin typeface="+mn-lt"/>
                          <a:ea typeface="Calibri"/>
                          <a:cs typeface="Times New Roman"/>
                        </a:rPr>
                        <a:t>2 - Organizational Culture</a:t>
                      </a:r>
                      <a:endParaRPr lang="en-CA" sz="1800" b="1" dirty="0">
                        <a:effectLst/>
                        <a:latin typeface="+mn-lt"/>
                        <a:ea typeface="Calibri"/>
                        <a:cs typeface="Times New Roman"/>
                      </a:endParaRPr>
                    </a:p>
                  </a:txBody>
                  <a:tcPr marL="68580" marR="68580" marT="0" marB="0"/>
                </a:tc>
                <a:tc>
                  <a:txBody>
                    <a:bodyPr/>
                    <a:lstStyle/>
                    <a:p>
                      <a:pPr>
                        <a:spcAft>
                          <a:spcPts val="0"/>
                        </a:spcAft>
                      </a:pPr>
                      <a:r>
                        <a:rPr lang="en-US" sz="1800" b="1" dirty="0">
                          <a:solidFill>
                            <a:srgbClr val="000000"/>
                          </a:solidFill>
                          <a:effectLst/>
                          <a:latin typeface="+mn-lt"/>
                          <a:ea typeface="Calibri"/>
                          <a:cs typeface="Times New Roman"/>
                        </a:rPr>
                        <a:t>9 - Workload Management</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2"/>
                  </a:ext>
                </a:extLst>
              </a:tr>
              <a:tr h="648072">
                <a:tc>
                  <a:txBody>
                    <a:bodyPr/>
                    <a:lstStyle/>
                    <a:p>
                      <a:pPr>
                        <a:spcAft>
                          <a:spcPts val="0"/>
                        </a:spcAft>
                      </a:pPr>
                      <a:r>
                        <a:rPr lang="en-CA" sz="1800" b="1" dirty="0">
                          <a:solidFill>
                            <a:srgbClr val="000000"/>
                          </a:solidFill>
                          <a:effectLst/>
                          <a:latin typeface="+mn-lt"/>
                          <a:ea typeface="Calibri"/>
                          <a:cs typeface="Times New Roman"/>
                        </a:rPr>
                        <a:t>3 - Clear Leadership &amp; </a:t>
                      </a:r>
                    </a:p>
                    <a:p>
                      <a:pPr>
                        <a:spcAft>
                          <a:spcPts val="0"/>
                        </a:spcAft>
                      </a:pPr>
                      <a:r>
                        <a:rPr lang="en-CA" sz="1800" b="1" dirty="0">
                          <a:solidFill>
                            <a:srgbClr val="000000"/>
                          </a:solidFill>
                          <a:effectLst/>
                          <a:latin typeface="+mn-lt"/>
                          <a:ea typeface="Calibri"/>
                          <a:cs typeface="Times New Roman"/>
                        </a:rPr>
                        <a:t>     </a:t>
                      </a:r>
                      <a:r>
                        <a:rPr lang="en-CA" sz="1800" b="1" baseline="0" dirty="0">
                          <a:solidFill>
                            <a:srgbClr val="000000"/>
                          </a:solidFill>
                          <a:effectLst/>
                          <a:latin typeface="+mn-lt"/>
                          <a:ea typeface="Calibri"/>
                          <a:cs typeface="Times New Roman"/>
                        </a:rPr>
                        <a:t> </a:t>
                      </a:r>
                      <a:r>
                        <a:rPr lang="en-CA" sz="1800" b="1" dirty="0">
                          <a:solidFill>
                            <a:srgbClr val="000000"/>
                          </a:solidFill>
                          <a:effectLst/>
                          <a:latin typeface="+mn-lt"/>
                          <a:ea typeface="Calibri"/>
                          <a:cs typeface="Times New Roman"/>
                        </a:rPr>
                        <a:t>Expectations</a:t>
                      </a:r>
                      <a:endParaRPr lang="en-CA" sz="1800" b="1" dirty="0">
                        <a:effectLst/>
                        <a:latin typeface="+mn-lt"/>
                        <a:ea typeface="Calibri"/>
                        <a:cs typeface="Times New Roman"/>
                      </a:endParaRPr>
                    </a:p>
                  </a:txBody>
                  <a:tcPr marL="68580" marR="68580" marT="0" marB="0"/>
                </a:tc>
                <a:tc>
                  <a:txBody>
                    <a:bodyPr/>
                    <a:lstStyle/>
                    <a:p>
                      <a:pPr>
                        <a:spcAft>
                          <a:spcPts val="0"/>
                        </a:spcAft>
                      </a:pPr>
                      <a:r>
                        <a:rPr lang="en-US" sz="1800" b="1" dirty="0">
                          <a:solidFill>
                            <a:srgbClr val="000000"/>
                          </a:solidFill>
                          <a:effectLst/>
                          <a:latin typeface="+mn-lt"/>
                          <a:ea typeface="Calibri"/>
                          <a:cs typeface="Times New Roman"/>
                        </a:rPr>
                        <a:t>10 – Engagement</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3"/>
                  </a:ext>
                </a:extLst>
              </a:tr>
              <a:tr h="432048">
                <a:tc>
                  <a:txBody>
                    <a:bodyPr/>
                    <a:lstStyle/>
                    <a:p>
                      <a:pPr>
                        <a:spcAft>
                          <a:spcPts val="0"/>
                        </a:spcAft>
                      </a:pPr>
                      <a:r>
                        <a:rPr lang="en-CA" sz="1800" b="1" dirty="0">
                          <a:solidFill>
                            <a:srgbClr val="000000"/>
                          </a:solidFill>
                          <a:effectLst/>
                          <a:latin typeface="+mn-lt"/>
                          <a:ea typeface="Calibri"/>
                          <a:cs typeface="Times New Roman"/>
                        </a:rPr>
                        <a:t>4 - Civility &amp; Respect</a:t>
                      </a:r>
                      <a:endParaRPr lang="en-CA" sz="1800" b="1" dirty="0">
                        <a:effectLst/>
                        <a:latin typeface="+mn-lt"/>
                        <a:ea typeface="Calibri"/>
                        <a:cs typeface="Times New Roman"/>
                      </a:endParaRPr>
                    </a:p>
                  </a:txBody>
                  <a:tcPr marL="68580" marR="68580" marT="0" marB="0"/>
                </a:tc>
                <a:tc>
                  <a:txBody>
                    <a:bodyPr/>
                    <a:lstStyle/>
                    <a:p>
                      <a:pPr>
                        <a:spcAft>
                          <a:spcPts val="0"/>
                        </a:spcAft>
                      </a:pPr>
                      <a:r>
                        <a:rPr lang="en-US" sz="1800" b="1" dirty="0">
                          <a:solidFill>
                            <a:srgbClr val="000000"/>
                          </a:solidFill>
                          <a:effectLst/>
                          <a:latin typeface="+mn-lt"/>
                          <a:ea typeface="Calibri"/>
                          <a:cs typeface="Times New Roman"/>
                        </a:rPr>
                        <a:t>11 – Balance</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4"/>
                  </a:ext>
                </a:extLst>
              </a:tr>
              <a:tr h="936104">
                <a:tc>
                  <a:txBody>
                    <a:bodyPr/>
                    <a:lstStyle/>
                    <a:p>
                      <a:pPr>
                        <a:spcAft>
                          <a:spcPts val="0"/>
                        </a:spcAft>
                      </a:pPr>
                      <a:r>
                        <a:rPr lang="en-CA" sz="1800" b="1" dirty="0">
                          <a:solidFill>
                            <a:srgbClr val="000000"/>
                          </a:solidFill>
                          <a:effectLst/>
                          <a:latin typeface="+mn-lt"/>
                          <a:ea typeface="Calibri"/>
                          <a:cs typeface="Times New Roman"/>
                        </a:rPr>
                        <a:t>5 - Psychological Job  </a:t>
                      </a:r>
                    </a:p>
                    <a:p>
                      <a:pPr>
                        <a:spcAft>
                          <a:spcPts val="0"/>
                        </a:spcAft>
                      </a:pPr>
                      <a:r>
                        <a:rPr lang="en-CA" sz="1800" b="1" dirty="0">
                          <a:solidFill>
                            <a:srgbClr val="000000"/>
                          </a:solidFill>
                          <a:effectLst/>
                          <a:latin typeface="+mn-lt"/>
                          <a:ea typeface="Calibri"/>
                          <a:cs typeface="Times New Roman"/>
                        </a:rPr>
                        <a:t>     Demands/Competencies and</a:t>
                      </a:r>
                    </a:p>
                    <a:p>
                      <a:pPr>
                        <a:spcAft>
                          <a:spcPts val="0"/>
                        </a:spcAft>
                      </a:pPr>
                      <a:r>
                        <a:rPr lang="en-CA" sz="1800" b="1" dirty="0">
                          <a:solidFill>
                            <a:srgbClr val="000000"/>
                          </a:solidFill>
                          <a:effectLst/>
                          <a:latin typeface="+mn-lt"/>
                          <a:ea typeface="Calibri"/>
                          <a:cs typeface="Times New Roman"/>
                        </a:rPr>
                        <a:t>     Requirements</a:t>
                      </a:r>
                      <a:endParaRPr lang="en-CA" sz="1800" b="1" dirty="0">
                        <a:effectLst/>
                        <a:latin typeface="+mn-lt"/>
                        <a:ea typeface="Calibri"/>
                        <a:cs typeface="Times New Roman"/>
                      </a:endParaRPr>
                    </a:p>
                  </a:txBody>
                  <a:tcPr marL="68580" marR="68580" marT="0" marB="0"/>
                </a:tc>
                <a:tc>
                  <a:txBody>
                    <a:bodyPr/>
                    <a:lstStyle/>
                    <a:p>
                      <a:pPr>
                        <a:spcAft>
                          <a:spcPts val="0"/>
                        </a:spcAft>
                      </a:pPr>
                      <a:r>
                        <a:rPr lang="en-US" sz="1800" b="1" dirty="0">
                          <a:solidFill>
                            <a:srgbClr val="000000"/>
                          </a:solidFill>
                          <a:effectLst/>
                          <a:latin typeface="+mn-lt"/>
                          <a:ea typeface="Calibri"/>
                          <a:cs typeface="Times New Roman"/>
                        </a:rPr>
                        <a:t>12 - Psychological Protection</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5"/>
                  </a:ext>
                </a:extLst>
              </a:tr>
              <a:tr h="504056">
                <a:tc>
                  <a:txBody>
                    <a:bodyPr/>
                    <a:lstStyle/>
                    <a:p>
                      <a:pPr>
                        <a:spcAft>
                          <a:spcPts val="0"/>
                        </a:spcAft>
                      </a:pPr>
                      <a:r>
                        <a:rPr lang="en-CA" sz="1800" b="1" dirty="0">
                          <a:solidFill>
                            <a:srgbClr val="000000"/>
                          </a:solidFill>
                          <a:effectLst/>
                          <a:latin typeface="+mn-lt"/>
                          <a:ea typeface="Calibri"/>
                          <a:cs typeface="Times New Roman"/>
                        </a:rPr>
                        <a:t>6 - Growth &amp; Development</a:t>
                      </a:r>
                      <a:endParaRPr lang="en-CA" sz="1800" b="1" dirty="0">
                        <a:effectLst/>
                        <a:latin typeface="+mn-lt"/>
                        <a:ea typeface="Calibri"/>
                        <a:cs typeface="Times New Roman"/>
                      </a:endParaRPr>
                    </a:p>
                  </a:txBody>
                  <a:tcPr marL="68580" marR="68580" marT="0" marB="0"/>
                </a:tc>
                <a:tc>
                  <a:txBody>
                    <a:bodyPr/>
                    <a:lstStyle/>
                    <a:p>
                      <a:pPr>
                        <a:spcAft>
                          <a:spcPts val="0"/>
                        </a:spcAft>
                      </a:pPr>
                      <a:r>
                        <a:rPr lang="en-US" sz="1800" b="1" dirty="0">
                          <a:solidFill>
                            <a:srgbClr val="000000"/>
                          </a:solidFill>
                          <a:effectLst/>
                          <a:latin typeface="+mn-lt"/>
                          <a:ea typeface="Calibri"/>
                          <a:cs typeface="Times New Roman"/>
                        </a:rPr>
                        <a:t>13 - Protection of Physical Safety</a:t>
                      </a:r>
                      <a:endParaRPr lang="en-CA" sz="1800" b="1" dirty="0">
                        <a:effectLst/>
                        <a:latin typeface="+mn-lt"/>
                        <a:ea typeface="Calibri"/>
                        <a:cs typeface="Times New Roman"/>
                      </a:endParaRPr>
                    </a:p>
                  </a:txBody>
                  <a:tcPr marL="68580" marR="68580" marT="0" marB="0"/>
                </a:tc>
                <a:extLst>
                  <a:ext uri="{0D108BD9-81ED-4DB2-BD59-A6C34878D82A}">
                    <a16:rowId xmlns:a16="http://schemas.microsoft.com/office/drawing/2014/main" val="10006"/>
                  </a:ext>
                </a:extLst>
              </a:tr>
              <a:tr h="504056">
                <a:tc>
                  <a:txBody>
                    <a:bodyPr/>
                    <a:lstStyle/>
                    <a:p>
                      <a:pPr>
                        <a:spcAft>
                          <a:spcPts val="0"/>
                        </a:spcAft>
                      </a:pPr>
                      <a:r>
                        <a:rPr lang="en-CA" sz="1800" b="1" dirty="0">
                          <a:solidFill>
                            <a:srgbClr val="000000"/>
                          </a:solidFill>
                          <a:effectLst/>
                          <a:latin typeface="+mn-lt"/>
                          <a:ea typeface="Calibri"/>
                          <a:cs typeface="Times New Roman"/>
                        </a:rPr>
                        <a:t>7 - Recognition &amp; Reward</a:t>
                      </a:r>
                      <a:endParaRPr lang="en-CA" sz="1800" b="1" dirty="0">
                        <a:effectLst/>
                        <a:latin typeface="+mn-lt"/>
                        <a:ea typeface="Calibri"/>
                        <a:cs typeface="Times New Roman"/>
                      </a:endParaRPr>
                    </a:p>
                  </a:txBody>
                  <a:tcPr marL="68580" marR="68580" marT="0" marB="0"/>
                </a:tc>
                <a:tc>
                  <a:txBody>
                    <a:bodyPr/>
                    <a:lstStyle/>
                    <a:p>
                      <a:endParaRPr lang="en-CA" dirty="0"/>
                    </a:p>
                  </a:txBody>
                  <a:tcP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nvPr>
        </p:nvSpPr>
        <p:spPr/>
        <p:txBody>
          <a:bodyPr/>
          <a:lstStyle/>
          <a:p>
            <a:fld id="{D6DDC4C8-7CF5-4F63-BC1C-A8492A6323A0}" type="slidenum">
              <a:rPr lang="en-CA" altLang="en-US" smtClean="0"/>
              <a:pPr/>
              <a:t>11</a:t>
            </a:fld>
            <a:endParaRPr lang="en-CA" altLang="en-US"/>
          </a:p>
        </p:txBody>
      </p:sp>
    </p:spTree>
    <p:extLst>
      <p:ext uri="{BB962C8B-B14F-4D97-AF65-F5344CB8AC3E}">
        <p14:creationId xmlns:p14="http://schemas.microsoft.com/office/powerpoint/2010/main" val="521064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773832"/>
          </a:xfrm>
        </p:spPr>
        <p:txBody>
          <a:bodyPr>
            <a:normAutofit/>
          </a:bodyPr>
          <a:lstStyle/>
          <a:p>
            <a:r>
              <a:rPr lang="en-CA" u="sng" dirty="0"/>
              <a:t>Defence Workplace Wellbeing Survey</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12</a:t>
            </a:fld>
            <a:endParaRPr lang="en-CA" altLang="en-US"/>
          </a:p>
        </p:txBody>
      </p:sp>
      <p:sp>
        <p:nvSpPr>
          <p:cNvPr id="3" name="Content Placeholder 2"/>
          <p:cNvSpPr>
            <a:spLocks noGrp="1"/>
          </p:cNvSpPr>
          <p:nvPr>
            <p:ph idx="1"/>
          </p:nvPr>
        </p:nvSpPr>
        <p:spPr>
          <a:xfrm>
            <a:off x="457200" y="1700808"/>
            <a:ext cx="8229600" cy="4242792"/>
          </a:xfrm>
        </p:spPr>
        <p:txBody>
          <a:bodyPr/>
          <a:lstStyle/>
          <a:p>
            <a:pPr>
              <a:spcBef>
                <a:spcPts val="1200"/>
              </a:spcBef>
            </a:pPr>
            <a:r>
              <a:rPr lang="en-CA" sz="2000" dirty="0"/>
              <a:t>Department-wide workplace well-being assessment (CAF members and DND civilian employees)</a:t>
            </a:r>
          </a:p>
          <a:p>
            <a:pPr>
              <a:spcBef>
                <a:spcPts val="1200"/>
              </a:spcBef>
            </a:pPr>
            <a:r>
              <a:rPr lang="en-CA" sz="2000" dirty="0"/>
              <a:t>Stratified random sample to produce a well-being profile that is representative of DND</a:t>
            </a:r>
          </a:p>
          <a:p>
            <a:pPr>
              <a:spcBef>
                <a:spcPts val="1200"/>
              </a:spcBef>
            </a:pPr>
            <a:r>
              <a:rPr lang="en-CA" sz="2000" dirty="0"/>
              <a:t>Supports:</a:t>
            </a:r>
          </a:p>
          <a:p>
            <a:pPr lvl="1">
              <a:spcBef>
                <a:spcPts val="1200"/>
              </a:spcBef>
            </a:pPr>
            <a:r>
              <a:rPr lang="en-CA" sz="1600" dirty="0"/>
              <a:t>the Federal Public Service Workplace Mental Health Strategy</a:t>
            </a:r>
          </a:p>
          <a:p>
            <a:pPr lvl="1">
              <a:spcBef>
                <a:spcPts val="1200"/>
              </a:spcBef>
            </a:pPr>
            <a:r>
              <a:rPr lang="en-CA" sz="1600" dirty="0"/>
              <a:t>the Defence Total Health and Wellness Strategy</a:t>
            </a:r>
          </a:p>
          <a:p>
            <a:pPr lvl="1">
              <a:spcBef>
                <a:spcPts val="1200"/>
              </a:spcBef>
            </a:pPr>
            <a:r>
              <a:rPr lang="en-CA" sz="1600" dirty="0"/>
              <a:t>departmental reporting requirements</a:t>
            </a:r>
          </a:p>
          <a:p>
            <a:pPr>
              <a:spcBef>
                <a:spcPts val="1200"/>
              </a:spcBef>
            </a:pPr>
            <a:r>
              <a:rPr lang="en-CA" sz="2000" dirty="0"/>
              <a:t>Provides a heat map across Defence – guides where to focus interventions</a:t>
            </a:r>
          </a:p>
        </p:txBody>
      </p:sp>
    </p:spTree>
    <p:extLst>
      <p:ext uri="{BB962C8B-B14F-4D97-AF65-F5344CB8AC3E}">
        <p14:creationId xmlns:p14="http://schemas.microsoft.com/office/powerpoint/2010/main" val="155396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773832"/>
          </a:xfrm>
        </p:spPr>
        <p:txBody>
          <a:bodyPr>
            <a:normAutofit/>
          </a:bodyPr>
          <a:lstStyle/>
          <a:p>
            <a:r>
              <a:rPr lang="en-CA" u="sng" dirty="0"/>
              <a:t>Defence Workplace Wellbeing Survey</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13</a:t>
            </a:fld>
            <a:endParaRPr lang="en-CA" altLang="en-US"/>
          </a:p>
        </p:txBody>
      </p:sp>
      <p:sp>
        <p:nvSpPr>
          <p:cNvPr id="3" name="Content Placeholder 2"/>
          <p:cNvSpPr>
            <a:spLocks noGrp="1"/>
          </p:cNvSpPr>
          <p:nvPr>
            <p:ph idx="1"/>
          </p:nvPr>
        </p:nvSpPr>
        <p:spPr>
          <a:xfrm>
            <a:off x="457200" y="1700808"/>
            <a:ext cx="8229600" cy="4242792"/>
          </a:xfrm>
        </p:spPr>
        <p:txBody>
          <a:bodyPr/>
          <a:lstStyle/>
          <a:p>
            <a:pPr>
              <a:spcBef>
                <a:spcPts val="1200"/>
              </a:spcBef>
            </a:pPr>
            <a:r>
              <a:rPr lang="en-CA" sz="2000" dirty="0"/>
              <a:t>Aligned with the national standard </a:t>
            </a:r>
          </a:p>
          <a:p>
            <a:pPr>
              <a:spcBef>
                <a:spcPts val="1200"/>
              </a:spcBef>
            </a:pPr>
            <a:r>
              <a:rPr lang="en-CA" sz="2000" dirty="0"/>
              <a:t>Action-oriented </a:t>
            </a:r>
          </a:p>
          <a:p>
            <a:pPr>
              <a:spcBef>
                <a:spcPts val="1200"/>
              </a:spcBef>
            </a:pPr>
            <a:r>
              <a:rPr lang="en-CA" sz="2000" dirty="0"/>
              <a:t>Versatile – Can adjust to Defence needs</a:t>
            </a:r>
          </a:p>
          <a:p>
            <a:pPr>
              <a:spcBef>
                <a:spcPts val="1200"/>
              </a:spcBef>
            </a:pPr>
            <a:r>
              <a:rPr lang="en-CA" sz="2000" dirty="0"/>
              <a:t>DND retains the data – greater research &amp; analysis potential, accessible, customizable reports, secure</a:t>
            </a:r>
          </a:p>
          <a:p>
            <a:pPr>
              <a:spcBef>
                <a:spcPts val="1200"/>
              </a:spcBef>
            </a:pPr>
            <a:r>
              <a:rPr lang="en-CA" sz="2000" dirty="0"/>
              <a:t>Evidence-based and supported by internationally recognized experts</a:t>
            </a:r>
          </a:p>
          <a:p>
            <a:pPr>
              <a:spcBef>
                <a:spcPts val="1200"/>
              </a:spcBef>
            </a:pPr>
            <a:r>
              <a:rPr lang="en-CA" sz="2000" dirty="0"/>
              <a:t>Provides an integrated snapshot of well-being across the Defence Team</a:t>
            </a:r>
          </a:p>
          <a:p>
            <a:pPr>
              <a:spcBef>
                <a:spcPts val="1200"/>
              </a:spcBef>
            </a:pPr>
            <a:r>
              <a:rPr lang="en-CA" sz="2000" dirty="0"/>
              <a:t>Conducted by public service employees, for public service employees/CAF members</a:t>
            </a:r>
          </a:p>
        </p:txBody>
      </p:sp>
    </p:spTree>
    <p:extLst>
      <p:ext uri="{BB962C8B-B14F-4D97-AF65-F5344CB8AC3E}">
        <p14:creationId xmlns:p14="http://schemas.microsoft.com/office/powerpoint/2010/main" val="3084215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773832"/>
          </a:xfrm>
        </p:spPr>
        <p:txBody>
          <a:bodyPr>
            <a:normAutofit/>
          </a:bodyPr>
          <a:lstStyle/>
          <a:p>
            <a:r>
              <a:rPr lang="en-CA" u="sng" dirty="0"/>
              <a:t>Defence Workplace Wellbeing Survey</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14</a:t>
            </a:fld>
            <a:endParaRPr lang="en-CA" altLang="en-US"/>
          </a:p>
        </p:txBody>
      </p:sp>
      <p:sp>
        <p:nvSpPr>
          <p:cNvPr id="3" name="Content Placeholder 2"/>
          <p:cNvSpPr>
            <a:spLocks noGrp="1"/>
          </p:cNvSpPr>
          <p:nvPr>
            <p:ph idx="1"/>
          </p:nvPr>
        </p:nvSpPr>
        <p:spPr>
          <a:xfrm>
            <a:off x="457200" y="1700808"/>
            <a:ext cx="8229600" cy="4242792"/>
          </a:xfrm>
        </p:spPr>
        <p:txBody>
          <a:bodyPr/>
          <a:lstStyle/>
          <a:p>
            <a:pPr marL="0" indent="0">
              <a:spcBef>
                <a:spcPts val="1200"/>
              </a:spcBef>
              <a:buNone/>
            </a:pPr>
            <a:r>
              <a:rPr lang="en-CA" sz="2000" b="1" dirty="0">
                <a:solidFill>
                  <a:srgbClr val="20558A"/>
                </a:solidFill>
              </a:rPr>
              <a:t>We are influencing other federal government departments</a:t>
            </a:r>
          </a:p>
          <a:p>
            <a:pPr>
              <a:spcBef>
                <a:spcPts val="1200"/>
              </a:spcBef>
            </a:pPr>
            <a:r>
              <a:rPr lang="en-CA" sz="2000" dirty="0"/>
              <a:t>Employment and Social Development Canada compared the DWWS against PSES and </a:t>
            </a:r>
            <a:r>
              <a:rPr lang="en-CA" sz="2000" dirty="0" err="1"/>
              <a:t>GuardingMinds@Work</a:t>
            </a:r>
            <a:endParaRPr lang="en-CA" sz="2000" dirty="0"/>
          </a:p>
          <a:p>
            <a:pPr lvl="1">
              <a:spcBef>
                <a:spcPts val="1200"/>
              </a:spcBef>
            </a:pPr>
            <a:r>
              <a:rPr lang="en-CA" sz="1600" dirty="0"/>
              <a:t>Concluded that DWWS was the best option for them</a:t>
            </a:r>
          </a:p>
          <a:p>
            <a:pPr lvl="1">
              <a:spcBef>
                <a:spcPts val="1200"/>
              </a:spcBef>
            </a:pPr>
            <a:r>
              <a:rPr lang="en-CA" sz="1600" dirty="0"/>
              <a:t>Piloted Jan 2017</a:t>
            </a:r>
          </a:p>
          <a:p>
            <a:pPr lvl="1">
              <a:spcBef>
                <a:spcPts val="1200"/>
              </a:spcBef>
            </a:pPr>
            <a:r>
              <a:rPr lang="en-CA" sz="1600" dirty="0"/>
              <a:t>Administered department-wide Feb/Mar 2017</a:t>
            </a:r>
          </a:p>
          <a:p>
            <a:pPr>
              <a:spcBef>
                <a:spcPts val="1200"/>
              </a:spcBef>
            </a:pPr>
            <a:r>
              <a:rPr lang="en-CA" sz="2000" dirty="0"/>
              <a:t>Statistics Canada, Public Services and Procurement Canada, and Health Canada have expressed interest.</a:t>
            </a:r>
          </a:p>
        </p:txBody>
      </p:sp>
    </p:spTree>
    <p:extLst>
      <p:ext uri="{BB962C8B-B14F-4D97-AF65-F5344CB8AC3E}">
        <p14:creationId xmlns:p14="http://schemas.microsoft.com/office/powerpoint/2010/main" val="238391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2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FontTx/>
              <a:buNone/>
            </a:pPr>
            <a:fld id="{7D00509E-6E3A-4A49-A162-0E997F47DEC4}" type="slidenum">
              <a:rPr lang="en-CA" altLang="en-US" sz="1200">
                <a:solidFill>
                  <a:srgbClr val="6F90B8"/>
                </a:solidFill>
              </a:rPr>
              <a:pPr>
                <a:spcBef>
                  <a:spcPct val="0"/>
                </a:spcBef>
                <a:buFontTx/>
                <a:buNone/>
              </a:pPr>
              <a:t>15</a:t>
            </a:fld>
            <a:endParaRPr lang="en-CA" altLang="en-US" sz="1200">
              <a:solidFill>
                <a:srgbClr val="6F90B8"/>
              </a:solidFill>
            </a:endParaRPr>
          </a:p>
        </p:txBody>
      </p:sp>
      <p:pic>
        <p:nvPicPr>
          <p:cNvPr id="3" name="Picture 2"/>
          <p:cNvPicPr>
            <a:picLocks noChangeAspect="1"/>
          </p:cNvPicPr>
          <p:nvPr/>
        </p:nvPicPr>
        <p:blipFill>
          <a:blip r:embed="rId3"/>
          <a:stretch>
            <a:fillRect/>
          </a:stretch>
        </p:blipFill>
        <p:spPr>
          <a:xfrm>
            <a:off x="-36512" y="-99392"/>
            <a:ext cx="9217024" cy="7056784"/>
          </a:xfrm>
          <a:prstGeom prst="rect">
            <a:avLst/>
          </a:prstGeom>
        </p:spPr>
      </p:pic>
    </p:spTree>
    <p:extLst>
      <p:ext uri="{BB962C8B-B14F-4D97-AF65-F5344CB8AC3E}">
        <p14:creationId xmlns:p14="http://schemas.microsoft.com/office/powerpoint/2010/main" val="106065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Mental Health Continuum Model</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9741" y="1933055"/>
            <a:ext cx="8229600" cy="472920"/>
          </a:xfrm>
        </p:spPr>
      </p:pic>
      <p:sp>
        <p:nvSpPr>
          <p:cNvPr id="4" name="Slide Number Placeholder 3"/>
          <p:cNvSpPr>
            <a:spLocks noGrp="1"/>
          </p:cNvSpPr>
          <p:nvPr>
            <p:ph type="sldNum" sz="quarter" idx="12"/>
          </p:nvPr>
        </p:nvSpPr>
        <p:spPr/>
        <p:txBody>
          <a:bodyPr/>
          <a:lstStyle/>
          <a:p>
            <a:fld id="{1644748E-F984-4DA6-A9DC-A1A6ECC312EE}" type="slidenum">
              <a:rPr lang="en-CA" altLang="en-US" smtClean="0"/>
              <a:pPr/>
              <a:t>16</a:t>
            </a:fld>
            <a:endParaRPr lang="en-CA" altLang="en-US"/>
          </a:p>
        </p:txBody>
      </p:sp>
      <p:sp>
        <p:nvSpPr>
          <p:cNvPr id="6" name="Content Placeholder 2"/>
          <p:cNvSpPr txBox="1">
            <a:spLocks/>
          </p:cNvSpPr>
          <p:nvPr/>
        </p:nvSpPr>
        <p:spPr bwMode="auto">
          <a:xfrm>
            <a:off x="251520" y="2754552"/>
            <a:ext cx="8640960" cy="325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buChar char="•"/>
              <a:defRPr sz="2800" kern="1200">
                <a:solidFill>
                  <a:srgbClr val="000000"/>
                </a:solidFill>
                <a:latin typeface="Arial"/>
                <a:ea typeface="ＭＳ Ｐゴシック" charset="0"/>
                <a:cs typeface="Arial"/>
              </a:defRPr>
            </a:lvl1pPr>
            <a:lvl2pPr marL="742950" indent="-285750" algn="l" rtl="0" eaLnBrk="1" fontAlgn="base" hangingPunct="1">
              <a:spcBef>
                <a:spcPct val="20000"/>
              </a:spcBef>
              <a:spcAft>
                <a:spcPct val="0"/>
              </a:spcAft>
              <a:buFont typeface="Arial" panose="020B0604020202020204" pitchFamily="34" charset="0"/>
              <a:buChar char="–"/>
              <a:defRPr sz="2400" kern="1200">
                <a:solidFill>
                  <a:srgbClr val="000000"/>
                </a:solidFill>
                <a:latin typeface="Arial"/>
                <a:ea typeface="ＭＳ Ｐゴシック" charset="0"/>
                <a:cs typeface="Arial"/>
              </a:defRPr>
            </a:lvl2pPr>
            <a:lvl3pPr marL="1143000" indent="-228600" algn="l" rtl="0" eaLnBrk="1" fontAlgn="base" hangingPunct="1">
              <a:spcBef>
                <a:spcPct val="20000"/>
              </a:spcBef>
              <a:spcAft>
                <a:spcPct val="0"/>
              </a:spcAft>
              <a:buFont typeface="Arial" panose="020B0604020202020204" pitchFamily="34" charset="0"/>
              <a:buChar char="•"/>
              <a:defRPr sz="2000" kern="1200">
                <a:solidFill>
                  <a:srgbClr val="000000"/>
                </a:solidFill>
                <a:latin typeface="Arial"/>
                <a:ea typeface="ＭＳ Ｐゴシック" charset="0"/>
                <a:cs typeface="Arial"/>
              </a:defRPr>
            </a:lvl3pPr>
            <a:lvl4pPr marL="1600200" indent="-228600" algn="l" rtl="0" eaLnBrk="1" fontAlgn="base" hangingPunct="1">
              <a:spcBef>
                <a:spcPct val="20000"/>
              </a:spcBef>
              <a:spcAft>
                <a:spcPct val="0"/>
              </a:spcAft>
              <a:buFont typeface="Arial" panose="020B0604020202020204" pitchFamily="34" charset="0"/>
              <a:buChar char="–"/>
              <a:defRPr kern="1200">
                <a:solidFill>
                  <a:srgbClr val="000000"/>
                </a:solidFill>
                <a:latin typeface="Arial"/>
                <a:ea typeface="ＭＳ Ｐゴシック" charset="0"/>
                <a:cs typeface="Arial"/>
              </a:defRPr>
            </a:lvl4pPr>
            <a:lvl5pPr marL="2057400" indent="-228600" algn="l" rtl="0" eaLnBrk="1" fontAlgn="base" hangingPunct="1">
              <a:spcBef>
                <a:spcPct val="20000"/>
              </a:spcBef>
              <a:spcAft>
                <a:spcPct val="0"/>
              </a:spcAft>
              <a:buFont typeface="Arial" panose="020B0604020202020204" pitchFamily="34" charset="0"/>
              <a:buChar char="»"/>
              <a:defRPr kern="1200">
                <a:solidFill>
                  <a:srgbClr val="000000"/>
                </a:solidFill>
                <a:latin typeface="Arial"/>
                <a:ea typeface="ＭＳ Ｐゴシック" charset="0"/>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a:t>Mental health can shift day to day</a:t>
            </a:r>
          </a:p>
          <a:p>
            <a:r>
              <a:rPr lang="en-CA" dirty="0"/>
              <a:t>Everyone falls along this continuum</a:t>
            </a:r>
          </a:p>
          <a:p>
            <a:r>
              <a:rPr lang="en-CA" dirty="0"/>
              <a:t>Not a diagnostic tool, more for self awareness</a:t>
            </a:r>
          </a:p>
          <a:p>
            <a:r>
              <a:rPr lang="en-CA" dirty="0"/>
              <a:t>Identify actions to optimize your mental health</a:t>
            </a:r>
          </a:p>
          <a:p>
            <a:r>
              <a:rPr lang="en-CA" dirty="0"/>
              <a:t>Guide to help identify distress in your colleagues</a:t>
            </a:r>
          </a:p>
          <a:p>
            <a:pPr marL="0" indent="0">
              <a:buFont typeface="Arial" panose="020B0604020202020204" pitchFamily="34" charset="0"/>
              <a:buNone/>
            </a:pPr>
            <a:endParaRPr lang="en-CA" dirty="0"/>
          </a:p>
          <a:p>
            <a:pPr marL="0" indent="0">
              <a:buFont typeface="Arial" panose="020B0604020202020204" pitchFamily="34" charset="0"/>
              <a:buNone/>
            </a:pPr>
            <a:br>
              <a:rPr lang="en-CA" sz="2000" dirty="0">
                <a:latin typeface="Calibri" panose="020F0502020204030204" pitchFamily="34" charset="0"/>
              </a:rPr>
            </a:br>
            <a:endParaRPr lang="en-CA" sz="2000" dirty="0">
              <a:latin typeface="Calibri" panose="020F0502020204030204" pitchFamily="34" charset="0"/>
            </a:endParaRPr>
          </a:p>
        </p:txBody>
      </p:sp>
    </p:spTree>
    <p:extLst>
      <p:ext uri="{BB962C8B-B14F-4D97-AF65-F5344CB8AC3E}">
        <p14:creationId xmlns:p14="http://schemas.microsoft.com/office/powerpoint/2010/main" val="262000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6261" y="1340768"/>
            <a:ext cx="9364084" cy="5832648"/>
          </a:xfrm>
        </p:spPr>
      </p:pic>
      <p:sp>
        <p:nvSpPr>
          <p:cNvPr id="4" name="Slide Number Placeholder 3"/>
          <p:cNvSpPr>
            <a:spLocks noGrp="1"/>
          </p:cNvSpPr>
          <p:nvPr>
            <p:ph type="sldNum" sz="quarter" idx="12"/>
          </p:nvPr>
        </p:nvSpPr>
        <p:spPr/>
        <p:txBody>
          <a:bodyPr/>
          <a:lstStyle/>
          <a:p>
            <a:fld id="{1644748E-F984-4DA6-A9DC-A1A6ECC312EE}" type="slidenum">
              <a:rPr lang="en-CA" altLang="en-US" smtClean="0"/>
              <a:pPr/>
              <a:t>17</a:t>
            </a:fld>
            <a:endParaRPr lang="en-CA" altLang="en-US"/>
          </a:p>
        </p:txBody>
      </p:sp>
      <p:sp>
        <p:nvSpPr>
          <p:cNvPr id="6" name="Title 1"/>
          <p:cNvSpPr>
            <a:spLocks noGrp="1"/>
          </p:cNvSpPr>
          <p:nvPr>
            <p:ph type="title"/>
          </p:nvPr>
        </p:nvSpPr>
        <p:spPr>
          <a:xfrm>
            <a:off x="457200" y="836712"/>
            <a:ext cx="8229600" cy="914400"/>
          </a:xfrm>
        </p:spPr>
        <p:txBody>
          <a:bodyPr/>
          <a:lstStyle/>
          <a:p>
            <a:r>
              <a:rPr lang="en-CA" dirty="0"/>
              <a:t>Monitor your mental health</a:t>
            </a:r>
          </a:p>
        </p:txBody>
      </p:sp>
    </p:spTree>
    <p:extLst>
      <p:ext uri="{BB962C8B-B14F-4D97-AF65-F5344CB8AC3E}">
        <p14:creationId xmlns:p14="http://schemas.microsoft.com/office/powerpoint/2010/main" val="884096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36848" y="965396"/>
            <a:ext cx="8305800" cy="762000"/>
          </a:xfrm>
          <a:noFill/>
        </p:spPr>
        <p:txBody>
          <a:bodyPr>
            <a:normAutofit/>
          </a:bodyPr>
          <a:lstStyle/>
          <a:p>
            <a:pPr eaLnBrk="1" hangingPunct="1"/>
            <a:r>
              <a:rPr lang="en-CA" altLang="en-US" dirty="0"/>
              <a:t>Living in the Green: Individual Actions </a:t>
            </a:r>
          </a:p>
        </p:txBody>
      </p:sp>
      <p:sp>
        <p:nvSpPr>
          <p:cNvPr id="21507" name="Rectangle 3"/>
          <p:cNvSpPr>
            <a:spLocks noGrp="1" noChangeArrowheads="1"/>
          </p:cNvSpPr>
          <p:nvPr>
            <p:ph type="body" idx="1"/>
          </p:nvPr>
        </p:nvSpPr>
        <p:spPr>
          <a:xfrm>
            <a:off x="1171575" y="2819400"/>
            <a:ext cx="7286625" cy="3705944"/>
          </a:xfrm>
          <a:noFill/>
        </p:spPr>
        <p:txBody>
          <a:bodyPr/>
          <a:lstStyle/>
          <a:p>
            <a:pPr algn="ctr" eaLnBrk="1" hangingPunct="1">
              <a:lnSpc>
                <a:spcPct val="80000"/>
              </a:lnSpc>
              <a:spcBef>
                <a:spcPct val="0"/>
              </a:spcBef>
              <a:buFontTx/>
              <a:buNone/>
            </a:pPr>
            <a:r>
              <a:rPr lang="en-US" altLang="en-US" dirty="0">
                <a:solidFill>
                  <a:schemeClr val="tx2"/>
                </a:solidFill>
              </a:rPr>
              <a:t>Break large tasks into smaller steps</a:t>
            </a:r>
          </a:p>
          <a:p>
            <a:pPr algn="ctr" eaLnBrk="1" hangingPunct="1">
              <a:lnSpc>
                <a:spcPct val="80000"/>
              </a:lnSpc>
              <a:spcBef>
                <a:spcPct val="0"/>
              </a:spcBef>
              <a:buFontTx/>
              <a:buNone/>
            </a:pPr>
            <a:r>
              <a:rPr lang="en-US" altLang="en-US" dirty="0">
                <a:solidFill>
                  <a:schemeClr val="tx2"/>
                </a:solidFill>
              </a:rPr>
              <a:t>Focus on one task at a time</a:t>
            </a:r>
          </a:p>
          <a:p>
            <a:pPr algn="ctr" eaLnBrk="1" hangingPunct="1">
              <a:lnSpc>
                <a:spcPct val="80000"/>
              </a:lnSpc>
              <a:spcBef>
                <a:spcPct val="0"/>
              </a:spcBef>
              <a:buFontTx/>
              <a:buNone/>
            </a:pPr>
            <a:r>
              <a:rPr lang="en-US" altLang="en-US" dirty="0">
                <a:solidFill>
                  <a:schemeClr val="tx2"/>
                </a:solidFill>
              </a:rPr>
              <a:t>Slow down your breathing</a:t>
            </a:r>
          </a:p>
          <a:p>
            <a:pPr algn="ctr" eaLnBrk="1" hangingPunct="1">
              <a:lnSpc>
                <a:spcPct val="80000"/>
              </a:lnSpc>
              <a:spcBef>
                <a:spcPct val="0"/>
              </a:spcBef>
              <a:buFontTx/>
              <a:buNone/>
            </a:pPr>
            <a:r>
              <a:rPr lang="en-US" altLang="en-US" dirty="0">
                <a:solidFill>
                  <a:schemeClr val="tx2"/>
                </a:solidFill>
              </a:rPr>
              <a:t>Challenge negative self talk</a:t>
            </a:r>
          </a:p>
          <a:p>
            <a:pPr algn="ctr" eaLnBrk="1" hangingPunct="1">
              <a:lnSpc>
                <a:spcPct val="80000"/>
              </a:lnSpc>
              <a:spcBef>
                <a:spcPct val="0"/>
              </a:spcBef>
              <a:buFontTx/>
              <a:buNone/>
            </a:pPr>
            <a:r>
              <a:rPr lang="en-US" altLang="en-US" dirty="0">
                <a:solidFill>
                  <a:schemeClr val="tx2"/>
                </a:solidFill>
              </a:rPr>
              <a:t>Maintain healthy lifestyle</a:t>
            </a:r>
          </a:p>
          <a:p>
            <a:pPr algn="ctr" eaLnBrk="1" hangingPunct="1">
              <a:lnSpc>
                <a:spcPct val="80000"/>
              </a:lnSpc>
              <a:spcBef>
                <a:spcPct val="0"/>
              </a:spcBef>
              <a:buFontTx/>
              <a:buNone/>
            </a:pPr>
            <a:r>
              <a:rPr lang="en-US" altLang="en-US" dirty="0">
                <a:solidFill>
                  <a:schemeClr val="tx2"/>
                </a:solidFill>
              </a:rPr>
              <a:t>Prioritize quality sleep</a:t>
            </a:r>
          </a:p>
          <a:p>
            <a:pPr algn="ctr" eaLnBrk="1" hangingPunct="1">
              <a:lnSpc>
                <a:spcPct val="80000"/>
              </a:lnSpc>
              <a:spcBef>
                <a:spcPct val="0"/>
              </a:spcBef>
              <a:buFontTx/>
              <a:buNone/>
            </a:pPr>
            <a:r>
              <a:rPr lang="en-US" altLang="en-US" dirty="0">
                <a:solidFill>
                  <a:schemeClr val="tx2"/>
                </a:solidFill>
              </a:rPr>
              <a:t>Nurture a support system</a:t>
            </a:r>
          </a:p>
          <a:p>
            <a:pPr algn="ctr" eaLnBrk="1" hangingPunct="1">
              <a:lnSpc>
                <a:spcPct val="80000"/>
              </a:lnSpc>
              <a:spcBef>
                <a:spcPct val="0"/>
              </a:spcBef>
              <a:buFontTx/>
              <a:buNone/>
            </a:pPr>
            <a:r>
              <a:rPr lang="en-US" altLang="en-US" dirty="0">
                <a:solidFill>
                  <a:schemeClr val="tx2"/>
                </a:solidFill>
              </a:rPr>
              <a:t>Recognize limits and take breaks</a:t>
            </a:r>
          </a:p>
          <a:p>
            <a:pPr algn="ctr" eaLnBrk="1" hangingPunct="1">
              <a:lnSpc>
                <a:spcPct val="80000"/>
              </a:lnSpc>
              <a:spcBef>
                <a:spcPct val="0"/>
              </a:spcBef>
              <a:buFontTx/>
              <a:buNone/>
            </a:pPr>
            <a:r>
              <a:rPr lang="en-US" altLang="en-US" dirty="0">
                <a:solidFill>
                  <a:schemeClr val="tx2"/>
                </a:solidFill>
              </a:rPr>
              <a:t>Make time for relaxation, recreation</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1170002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41124" y="1016645"/>
            <a:ext cx="8305800" cy="762000"/>
          </a:xfrm>
          <a:noFill/>
        </p:spPr>
        <p:txBody>
          <a:bodyPr>
            <a:normAutofit fontScale="90000"/>
          </a:bodyPr>
          <a:lstStyle/>
          <a:p>
            <a:r>
              <a:rPr lang="en-CA" altLang="en-US" dirty="0"/>
              <a:t>Living in the Green: Colleague/Workplace Actions </a:t>
            </a:r>
          </a:p>
        </p:txBody>
      </p:sp>
      <p:sp>
        <p:nvSpPr>
          <p:cNvPr id="22531" name="Rectangle 3"/>
          <p:cNvSpPr>
            <a:spLocks noGrp="1" noChangeArrowheads="1"/>
          </p:cNvSpPr>
          <p:nvPr>
            <p:ph type="body" idx="1"/>
          </p:nvPr>
        </p:nvSpPr>
        <p:spPr>
          <a:xfrm>
            <a:off x="1171575" y="2819400"/>
            <a:ext cx="7286625" cy="3276600"/>
          </a:xfrm>
          <a:noFill/>
        </p:spPr>
        <p:txBody>
          <a:bodyPr/>
          <a:lstStyle/>
          <a:p>
            <a:pPr algn="ctr" eaLnBrk="1" hangingPunct="1">
              <a:spcBef>
                <a:spcPct val="0"/>
              </a:spcBef>
              <a:buFontTx/>
              <a:buNone/>
            </a:pPr>
            <a:r>
              <a:rPr lang="en-US" altLang="en-US" dirty="0">
                <a:solidFill>
                  <a:schemeClr val="tx2"/>
                </a:solidFill>
              </a:rPr>
              <a:t>Set a positive example for others</a:t>
            </a:r>
          </a:p>
          <a:p>
            <a:pPr algn="ctr" eaLnBrk="1" hangingPunct="1">
              <a:spcBef>
                <a:spcPct val="0"/>
              </a:spcBef>
              <a:buFontTx/>
              <a:buNone/>
            </a:pPr>
            <a:r>
              <a:rPr lang="en-US" altLang="en-US" dirty="0">
                <a:solidFill>
                  <a:schemeClr val="tx2"/>
                </a:solidFill>
              </a:rPr>
              <a:t>Provide peer support</a:t>
            </a:r>
          </a:p>
          <a:p>
            <a:pPr algn="ctr" eaLnBrk="1" hangingPunct="1">
              <a:spcBef>
                <a:spcPct val="0"/>
              </a:spcBef>
              <a:buFontTx/>
              <a:buNone/>
            </a:pPr>
            <a:r>
              <a:rPr lang="en-US" altLang="en-US" dirty="0">
                <a:solidFill>
                  <a:schemeClr val="tx2"/>
                </a:solidFill>
              </a:rPr>
              <a:t>Be respectful and civil to others</a:t>
            </a:r>
          </a:p>
          <a:p>
            <a:pPr algn="ctr" eaLnBrk="1" hangingPunct="1">
              <a:spcBef>
                <a:spcPct val="0"/>
              </a:spcBef>
              <a:buFontTx/>
              <a:buNone/>
            </a:pPr>
            <a:r>
              <a:rPr lang="en-US" altLang="en-US" dirty="0">
                <a:solidFill>
                  <a:schemeClr val="tx2"/>
                </a:solidFill>
              </a:rPr>
              <a:t>Be inclusive</a:t>
            </a:r>
          </a:p>
          <a:p>
            <a:pPr algn="ctr" eaLnBrk="1" hangingPunct="1">
              <a:spcBef>
                <a:spcPct val="0"/>
              </a:spcBef>
              <a:buFontTx/>
              <a:buNone/>
            </a:pPr>
            <a:r>
              <a:rPr lang="en-US" altLang="en-US" dirty="0">
                <a:solidFill>
                  <a:schemeClr val="tx2"/>
                </a:solidFill>
              </a:rPr>
              <a:t>Communicate positively and openly</a:t>
            </a:r>
          </a:p>
          <a:p>
            <a:pPr algn="ctr" eaLnBrk="1" hangingPunct="1">
              <a:spcBef>
                <a:spcPct val="0"/>
              </a:spcBef>
              <a:buFontTx/>
              <a:buNone/>
            </a:pPr>
            <a:r>
              <a:rPr lang="en-US" altLang="en-US" dirty="0">
                <a:solidFill>
                  <a:schemeClr val="tx2"/>
                </a:solidFill>
              </a:rPr>
              <a:t>Check in with each other</a:t>
            </a:r>
          </a:p>
          <a:p>
            <a:pPr algn="ctr" eaLnBrk="1" hangingPunct="1">
              <a:spcBef>
                <a:spcPct val="0"/>
              </a:spcBef>
              <a:buFontTx/>
              <a:buNone/>
            </a:pPr>
            <a:r>
              <a:rPr lang="en-US" altLang="en-US" dirty="0">
                <a:solidFill>
                  <a:schemeClr val="tx2"/>
                </a:solidFill>
              </a:rPr>
              <a:t>Listen attentively</a:t>
            </a:r>
          </a:p>
        </p:txBody>
      </p:sp>
      <p:sp>
        <p:nvSpPr>
          <p:cNvPr id="22534" name="Rectangle 19"/>
          <p:cNvSpPr>
            <a:spLocks noChangeArrowheads="1"/>
          </p:cNvSpPr>
          <p:nvPr/>
        </p:nvSpPr>
        <p:spPr bwMode="auto">
          <a:xfrm>
            <a:off x="361950" y="2330450"/>
            <a:ext cx="8458200" cy="44291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lgn="l" defTabSz="457200" eaLnBrk="0" hangingPunct="0">
              <a:spcBef>
                <a:spcPct val="20000"/>
              </a:spcBef>
              <a:buChar char="•"/>
              <a:defRPr sz="3200">
                <a:solidFill>
                  <a:schemeClr val="tx1"/>
                </a:solidFill>
                <a:latin typeface="Times New Roman" pitchFamily="18" charset="0"/>
              </a:defRPr>
            </a:lvl1pPr>
            <a:lvl2pPr marL="742950" indent="-285750" algn="l" defTabSz="457200" eaLnBrk="0" hangingPunct="0">
              <a:spcBef>
                <a:spcPct val="20000"/>
              </a:spcBef>
              <a:buChar char="–"/>
              <a:defRPr sz="2800">
                <a:solidFill>
                  <a:schemeClr val="tx1"/>
                </a:solidFill>
                <a:latin typeface="Times New Roman" pitchFamily="18" charset="0"/>
              </a:defRPr>
            </a:lvl2pPr>
            <a:lvl3pPr marL="1143000" indent="-228600" algn="l" defTabSz="457200" eaLnBrk="0" hangingPunct="0">
              <a:spcBef>
                <a:spcPct val="20000"/>
              </a:spcBef>
              <a:buChar char="•"/>
              <a:defRPr sz="2400">
                <a:solidFill>
                  <a:schemeClr val="tx1"/>
                </a:solidFill>
                <a:latin typeface="Times New Roman" pitchFamily="18" charset="0"/>
              </a:defRPr>
            </a:lvl3pPr>
            <a:lvl4pPr marL="1600200" indent="-228600" algn="l" defTabSz="457200" eaLnBrk="0" hangingPunct="0">
              <a:spcBef>
                <a:spcPct val="20000"/>
              </a:spcBef>
              <a:buChar char="–"/>
              <a:defRPr sz="2000">
                <a:solidFill>
                  <a:schemeClr val="tx1"/>
                </a:solidFill>
                <a:latin typeface="Times New Roman" pitchFamily="18" charset="0"/>
              </a:defRPr>
            </a:lvl4pPr>
            <a:lvl5pPr marL="2057400" indent="-228600" algn="l" defTabSz="457200" eaLnBrk="0" hangingPunct="0">
              <a:spcBef>
                <a:spcPct val="20000"/>
              </a:spcBef>
              <a:buChar char="»"/>
              <a:defRPr sz="2000">
                <a:solidFill>
                  <a:schemeClr val="tx1"/>
                </a:solidFill>
                <a:latin typeface="Times New Roman"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endParaRPr lang="en-US" altLang="en-US" sz="1800" b="0">
              <a:latin typeface="Arial"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268433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30424"/>
            <a:ext cx="8229600" cy="914400"/>
          </a:xfrm>
        </p:spPr>
        <p:txBody>
          <a:bodyPr>
            <a:normAutofit/>
          </a:bodyPr>
          <a:lstStyle/>
          <a:p>
            <a:r>
              <a:rPr lang="en-CA" sz="2600" u="sng" dirty="0"/>
              <a:t>Background - Major Drivers – Focus on Mental Health</a:t>
            </a:r>
          </a:p>
        </p:txBody>
      </p:sp>
      <p:sp>
        <p:nvSpPr>
          <p:cNvPr id="3" name="Content Placeholder 2"/>
          <p:cNvSpPr>
            <a:spLocks noGrp="1"/>
          </p:cNvSpPr>
          <p:nvPr>
            <p:ph idx="1"/>
          </p:nvPr>
        </p:nvSpPr>
        <p:spPr>
          <a:xfrm>
            <a:off x="323528" y="1844824"/>
            <a:ext cx="8424936" cy="4680520"/>
          </a:xfrm>
        </p:spPr>
        <p:txBody>
          <a:bodyPr/>
          <a:lstStyle/>
          <a:p>
            <a:r>
              <a:rPr lang="en-CA" sz="2400" dirty="0"/>
              <a:t>Joint Task Force Technical Committee Reports on Mental Health in the Workplace</a:t>
            </a:r>
          </a:p>
          <a:p>
            <a:pPr marL="400050" lvl="0"/>
            <a:r>
              <a:rPr lang="en-US" sz="2400" dirty="0"/>
              <a:t>Clerk of the Privy Council </a:t>
            </a:r>
          </a:p>
          <a:p>
            <a:pPr marL="800100" lvl="1">
              <a:buFont typeface="Arial" panose="020B0604020202020204" pitchFamily="34" charset="0"/>
              <a:buChar char="•"/>
            </a:pPr>
            <a:r>
              <a:rPr lang="en-CA" sz="2000" dirty="0"/>
              <a:t>Identified mental health / employee well-being as a top priority</a:t>
            </a:r>
          </a:p>
          <a:p>
            <a:pPr marL="800100" lvl="1">
              <a:buFont typeface="Arial" panose="020B0604020202020204" pitchFamily="34" charset="0"/>
              <a:buChar char="•"/>
            </a:pPr>
            <a:r>
              <a:rPr lang="en-CA" sz="2000" dirty="0"/>
              <a:t>2016/17 key corporate commitment is “to build a respectful and health workplace with an emphasis on mental health”</a:t>
            </a:r>
          </a:p>
          <a:p>
            <a:r>
              <a:rPr lang="en-CA" sz="2400" dirty="0"/>
              <a:t>Federal Public Service Workplace Mental Health Strategy</a:t>
            </a:r>
          </a:p>
          <a:p>
            <a:r>
              <a:rPr lang="en-CA" sz="2400" dirty="0"/>
              <a:t>National Standard for Psychological Health &amp; Safety in the Workplace</a:t>
            </a:r>
          </a:p>
          <a:p>
            <a:pPr lvl="1"/>
            <a:r>
              <a:rPr lang="en-CA" sz="2000" dirty="0"/>
              <a:t>A framework focused on promoting psychological health and safety in the </a:t>
            </a:r>
            <a:r>
              <a:rPr lang="en-CA" sz="2000" b="1" dirty="0"/>
              <a:t>workplace</a:t>
            </a:r>
          </a:p>
          <a:p>
            <a:pPr marL="0" indent="0">
              <a:buNone/>
            </a:pPr>
            <a:endParaRPr lang="en-CA" sz="2400" dirty="0"/>
          </a:p>
          <a:p>
            <a:pPr marL="57150" indent="0">
              <a:buNone/>
            </a:pPr>
            <a:endParaRPr lang="en-CA" dirty="0"/>
          </a:p>
        </p:txBody>
      </p:sp>
      <p:sp>
        <p:nvSpPr>
          <p:cNvPr id="4" name="Slide Number Placeholder 3"/>
          <p:cNvSpPr>
            <a:spLocks noGrp="1"/>
          </p:cNvSpPr>
          <p:nvPr>
            <p:ph type="sldNum" sz="quarter" idx="12"/>
          </p:nvPr>
        </p:nvSpPr>
        <p:spPr/>
        <p:txBody>
          <a:bodyPr/>
          <a:lstStyle/>
          <a:p>
            <a:pPr>
              <a:defRPr/>
            </a:pPr>
            <a:fld id="{F054EA66-A06C-4A5A-854A-71794628531A}" type="slidenum">
              <a:rPr lang="en-CA" altLang="en-US" smtClean="0"/>
              <a:pPr>
                <a:defRPr/>
              </a:pPr>
              <a:t>2</a:t>
            </a:fld>
            <a:endParaRPr lang="en-CA" altLang="en-US" dirty="0"/>
          </a:p>
        </p:txBody>
      </p:sp>
    </p:spTree>
    <p:extLst>
      <p:ext uri="{BB962C8B-B14F-4D97-AF65-F5344CB8AC3E}">
        <p14:creationId xmlns:p14="http://schemas.microsoft.com/office/powerpoint/2010/main" val="1225513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61950" y="1056035"/>
            <a:ext cx="8686800" cy="762000"/>
          </a:xfrm>
          <a:noFill/>
        </p:spPr>
        <p:txBody>
          <a:bodyPr>
            <a:normAutofit/>
          </a:bodyPr>
          <a:lstStyle/>
          <a:p>
            <a:r>
              <a:rPr lang="en-CA" altLang="en-US" dirty="0"/>
              <a:t>Living in the Green: Leader Actions</a:t>
            </a:r>
          </a:p>
        </p:txBody>
      </p:sp>
      <p:sp>
        <p:nvSpPr>
          <p:cNvPr id="23555" name="Rectangle 3"/>
          <p:cNvSpPr>
            <a:spLocks noGrp="1" noChangeArrowheads="1"/>
          </p:cNvSpPr>
          <p:nvPr>
            <p:ph type="body" idx="1"/>
          </p:nvPr>
        </p:nvSpPr>
        <p:spPr>
          <a:xfrm>
            <a:off x="1171575" y="2819400"/>
            <a:ext cx="7286625" cy="3276600"/>
          </a:xfrm>
          <a:noFill/>
        </p:spPr>
        <p:txBody>
          <a:bodyPr/>
          <a:lstStyle/>
          <a:p>
            <a:pPr algn="ctr" eaLnBrk="1" hangingPunct="1">
              <a:lnSpc>
                <a:spcPct val="80000"/>
              </a:lnSpc>
              <a:spcBef>
                <a:spcPct val="0"/>
              </a:spcBef>
              <a:buFontTx/>
              <a:buNone/>
            </a:pPr>
            <a:r>
              <a:rPr lang="en-US" altLang="en-US" dirty="0">
                <a:solidFill>
                  <a:schemeClr val="tx2"/>
                </a:solidFill>
              </a:rPr>
              <a:t>Lead by example – use individual strategies</a:t>
            </a:r>
          </a:p>
          <a:p>
            <a:pPr algn="ctr" eaLnBrk="1" hangingPunct="1">
              <a:lnSpc>
                <a:spcPct val="80000"/>
              </a:lnSpc>
              <a:spcBef>
                <a:spcPct val="0"/>
              </a:spcBef>
              <a:buFontTx/>
              <a:buNone/>
            </a:pPr>
            <a:r>
              <a:rPr lang="en-US" altLang="en-US" dirty="0">
                <a:solidFill>
                  <a:schemeClr val="tx2"/>
                </a:solidFill>
              </a:rPr>
              <a:t>Get to know your team </a:t>
            </a:r>
          </a:p>
          <a:p>
            <a:pPr algn="ctr" eaLnBrk="1" hangingPunct="1">
              <a:lnSpc>
                <a:spcPct val="80000"/>
              </a:lnSpc>
              <a:spcBef>
                <a:spcPct val="0"/>
              </a:spcBef>
              <a:buFontTx/>
              <a:buNone/>
            </a:pPr>
            <a:r>
              <a:rPr lang="en-US" altLang="en-US" dirty="0">
                <a:solidFill>
                  <a:schemeClr val="tx2"/>
                </a:solidFill>
              </a:rPr>
              <a:t>Foster a healthy work climate</a:t>
            </a:r>
          </a:p>
          <a:p>
            <a:pPr algn="ctr" eaLnBrk="1" hangingPunct="1">
              <a:lnSpc>
                <a:spcPct val="80000"/>
              </a:lnSpc>
              <a:spcBef>
                <a:spcPct val="0"/>
              </a:spcBef>
              <a:buFontTx/>
              <a:buNone/>
            </a:pPr>
            <a:r>
              <a:rPr lang="en-US" altLang="en-US" dirty="0">
                <a:solidFill>
                  <a:schemeClr val="tx2"/>
                </a:solidFill>
              </a:rPr>
              <a:t>Identify and resolve problems early</a:t>
            </a:r>
          </a:p>
          <a:p>
            <a:pPr algn="ctr" eaLnBrk="1" hangingPunct="1">
              <a:lnSpc>
                <a:spcPct val="80000"/>
              </a:lnSpc>
              <a:spcBef>
                <a:spcPct val="0"/>
              </a:spcBef>
              <a:buFontTx/>
              <a:buNone/>
            </a:pPr>
            <a:r>
              <a:rPr lang="en-US" altLang="en-US" dirty="0">
                <a:solidFill>
                  <a:schemeClr val="tx2"/>
                </a:solidFill>
              </a:rPr>
              <a:t>Deal with performance issues promptly </a:t>
            </a:r>
          </a:p>
          <a:p>
            <a:pPr algn="ctr" eaLnBrk="1" hangingPunct="1">
              <a:lnSpc>
                <a:spcPct val="80000"/>
              </a:lnSpc>
              <a:spcBef>
                <a:spcPct val="0"/>
              </a:spcBef>
              <a:buFontTx/>
              <a:buNone/>
            </a:pPr>
            <a:r>
              <a:rPr lang="en-US" altLang="en-US" dirty="0">
                <a:solidFill>
                  <a:schemeClr val="tx2"/>
                </a:solidFill>
              </a:rPr>
              <a:t>Demonstrate genuine concern </a:t>
            </a:r>
          </a:p>
          <a:p>
            <a:pPr algn="ctr" eaLnBrk="1" hangingPunct="1">
              <a:lnSpc>
                <a:spcPct val="80000"/>
              </a:lnSpc>
              <a:spcBef>
                <a:spcPct val="0"/>
              </a:spcBef>
              <a:buFontTx/>
              <a:buNone/>
            </a:pPr>
            <a:r>
              <a:rPr lang="en-US" altLang="en-US" dirty="0">
                <a:solidFill>
                  <a:schemeClr val="tx2"/>
                </a:solidFill>
              </a:rPr>
              <a:t>Encourage work-life balance</a:t>
            </a:r>
          </a:p>
          <a:p>
            <a:pPr algn="ctr" eaLnBrk="1" hangingPunct="1">
              <a:lnSpc>
                <a:spcPct val="80000"/>
              </a:lnSpc>
              <a:spcBef>
                <a:spcPct val="0"/>
              </a:spcBef>
              <a:buFontTx/>
              <a:buNone/>
            </a:pPr>
            <a:r>
              <a:rPr lang="en-US" altLang="en-US" dirty="0">
                <a:solidFill>
                  <a:schemeClr val="tx2"/>
                </a:solidFill>
              </a:rPr>
              <a:t>Recognize effort &amp; contribution</a:t>
            </a:r>
          </a:p>
        </p:txBody>
      </p:sp>
      <p:sp>
        <p:nvSpPr>
          <p:cNvPr id="23558" name="Rectangle 19"/>
          <p:cNvSpPr>
            <a:spLocks noChangeArrowheads="1"/>
          </p:cNvSpPr>
          <p:nvPr/>
        </p:nvSpPr>
        <p:spPr bwMode="auto">
          <a:xfrm>
            <a:off x="361950" y="2330450"/>
            <a:ext cx="8458200" cy="44291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lgn="l" defTabSz="457200" eaLnBrk="0" hangingPunct="0">
              <a:spcBef>
                <a:spcPct val="20000"/>
              </a:spcBef>
              <a:buChar char="•"/>
              <a:defRPr sz="3200">
                <a:solidFill>
                  <a:schemeClr val="tx1"/>
                </a:solidFill>
                <a:latin typeface="Times New Roman" pitchFamily="18" charset="0"/>
              </a:defRPr>
            </a:lvl1pPr>
            <a:lvl2pPr marL="742950" indent="-285750" algn="l" defTabSz="457200" eaLnBrk="0" hangingPunct="0">
              <a:spcBef>
                <a:spcPct val="20000"/>
              </a:spcBef>
              <a:buChar char="–"/>
              <a:defRPr sz="2800">
                <a:solidFill>
                  <a:schemeClr val="tx1"/>
                </a:solidFill>
                <a:latin typeface="Times New Roman" pitchFamily="18" charset="0"/>
              </a:defRPr>
            </a:lvl2pPr>
            <a:lvl3pPr marL="1143000" indent="-228600" algn="l" defTabSz="457200" eaLnBrk="0" hangingPunct="0">
              <a:spcBef>
                <a:spcPct val="20000"/>
              </a:spcBef>
              <a:buChar char="•"/>
              <a:defRPr sz="2400">
                <a:solidFill>
                  <a:schemeClr val="tx1"/>
                </a:solidFill>
                <a:latin typeface="Times New Roman" pitchFamily="18" charset="0"/>
              </a:defRPr>
            </a:lvl3pPr>
            <a:lvl4pPr marL="1600200" indent="-228600" algn="l" defTabSz="457200" eaLnBrk="0" hangingPunct="0">
              <a:spcBef>
                <a:spcPct val="20000"/>
              </a:spcBef>
              <a:buChar char="–"/>
              <a:defRPr sz="2000">
                <a:solidFill>
                  <a:schemeClr val="tx1"/>
                </a:solidFill>
                <a:latin typeface="Times New Roman" pitchFamily="18" charset="0"/>
              </a:defRPr>
            </a:lvl4pPr>
            <a:lvl5pPr marL="2057400" indent="-228600" algn="l" defTabSz="457200" eaLnBrk="0" hangingPunct="0">
              <a:spcBef>
                <a:spcPct val="20000"/>
              </a:spcBef>
              <a:buChar char="»"/>
              <a:defRPr sz="2000">
                <a:solidFill>
                  <a:schemeClr val="tx1"/>
                </a:solidFill>
                <a:latin typeface="Times New Roman"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endParaRPr lang="en-US" altLang="en-US" sz="1800" b="0">
              <a:latin typeface="Arial"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1765835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12" y="803591"/>
            <a:ext cx="8229600" cy="681193"/>
          </a:xfrm>
        </p:spPr>
        <p:txBody>
          <a:bodyPr>
            <a:normAutofit/>
          </a:bodyPr>
          <a:lstStyle/>
          <a:p>
            <a:r>
              <a:rPr lang="en-CA" sz="3200" u="sng" dirty="0"/>
              <a:t>Mental Health Resources</a:t>
            </a:r>
            <a:r>
              <a:rPr lang="en-CA" sz="3200" dirty="0"/>
              <a:t> (Civilian)</a:t>
            </a:r>
            <a:endParaRPr lang="en-CA" sz="3200" u="sng" dirty="0"/>
          </a:p>
        </p:txBody>
      </p:sp>
      <p:sp>
        <p:nvSpPr>
          <p:cNvPr id="3" name="Content Placeholder 2"/>
          <p:cNvSpPr>
            <a:spLocks noGrp="1"/>
          </p:cNvSpPr>
          <p:nvPr>
            <p:ph idx="1"/>
          </p:nvPr>
        </p:nvSpPr>
        <p:spPr>
          <a:xfrm>
            <a:off x="193502" y="1489298"/>
            <a:ext cx="8687568" cy="5467598"/>
          </a:xfrm>
        </p:spPr>
        <p:txBody>
          <a:bodyPr/>
          <a:lstStyle/>
          <a:p>
            <a:pPr lvl="0">
              <a:buFont typeface="Wingdings" panose="05000000000000000000" pitchFamily="2" charset="2"/>
              <a:buChar char="§"/>
            </a:pPr>
            <a:r>
              <a:rPr lang="en-CA" sz="1800" dirty="0">
                <a:latin typeface="Arial" panose="020B0604020202020204" pitchFamily="34" charset="0"/>
                <a:cs typeface="Arial" panose="020B0604020202020204" pitchFamily="34" charset="0"/>
              </a:rPr>
              <a:t>Online training (offered via the </a:t>
            </a:r>
            <a:r>
              <a:rPr lang="en-CA" sz="1800" i="1" dirty="0">
                <a:latin typeface="Arial" panose="020B0604020202020204" pitchFamily="34" charset="0"/>
                <a:cs typeface="Arial" panose="020B0604020202020204" pitchFamily="34" charset="0"/>
              </a:rPr>
              <a:t>Defence Learning Network</a:t>
            </a:r>
            <a:r>
              <a:rPr lang="en-CA" sz="1800" dirty="0">
                <a:latin typeface="Arial" panose="020B0604020202020204" pitchFamily="34" charset="0"/>
                <a:cs typeface="Arial" panose="020B0604020202020204" pitchFamily="34" charset="0"/>
              </a:rPr>
              <a:t>)</a:t>
            </a:r>
          </a:p>
          <a:p>
            <a:pPr lvl="1">
              <a:buFont typeface="Courier New" panose="02070309020205020404" pitchFamily="49" charset="0"/>
              <a:buChar char="o"/>
            </a:pPr>
            <a:r>
              <a:rPr lang="en-CA" sz="1600" i="1" dirty="0">
                <a:latin typeface="Arial" panose="020B0604020202020204" pitchFamily="34" charset="0"/>
                <a:cs typeface="Arial" panose="020B0604020202020204" pitchFamily="34" charset="0"/>
              </a:rPr>
              <a:t>Mental Health in the Workplace for Managers</a:t>
            </a:r>
            <a:r>
              <a:rPr lang="en-CA" sz="1600" dirty="0">
                <a:latin typeface="Arial" panose="020B0604020202020204" pitchFamily="34" charset="0"/>
                <a:cs typeface="Arial" panose="020B0604020202020204" pitchFamily="34" charset="0"/>
              </a:rPr>
              <a:t> </a:t>
            </a:r>
            <a:r>
              <a:rPr lang="en-CA" sz="1600" i="1" dirty="0">
                <a:latin typeface="Arial" panose="020B0604020202020204" pitchFamily="34" charset="0"/>
                <a:cs typeface="Arial" panose="020B0604020202020204" pitchFamily="34" charset="0"/>
              </a:rPr>
              <a:t>(and Employees)</a:t>
            </a:r>
            <a:br>
              <a:rPr lang="en-CA" sz="1800" dirty="0">
                <a:latin typeface="Arial" panose="020B0604020202020204" pitchFamily="34" charset="0"/>
                <a:cs typeface="Arial" panose="020B0604020202020204" pitchFamily="34" charset="0"/>
              </a:rPr>
            </a:br>
            <a:endParaRPr lang="en-C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CA" sz="1800" dirty="0">
                <a:latin typeface="Arial" panose="020B0604020202020204" pitchFamily="34" charset="0"/>
                <a:cs typeface="Arial" panose="020B0604020202020204" pitchFamily="34" charset="0"/>
              </a:rPr>
              <a:t>In-class training (offered via the regional </a:t>
            </a:r>
            <a:r>
              <a:rPr lang="en-CA" sz="1800" i="1" dirty="0">
                <a:latin typeface="Arial" panose="020B0604020202020204" pitchFamily="34" charset="0"/>
                <a:cs typeface="Arial" panose="020B0604020202020204" pitchFamily="34" charset="0"/>
              </a:rPr>
              <a:t>Learning and Career Centres </a:t>
            </a:r>
            <a:r>
              <a:rPr lang="en-CA" sz="1800" dirty="0">
                <a:latin typeface="Arial" panose="020B0604020202020204" pitchFamily="34" charset="0"/>
                <a:cs typeface="Arial" panose="020B0604020202020204" pitchFamily="34" charset="0"/>
              </a:rPr>
              <a:t>and</a:t>
            </a:r>
            <a:r>
              <a:rPr lang="en-CA" sz="1800" i="1" dirty="0">
                <a:latin typeface="Arial" panose="020B0604020202020204" pitchFamily="34" charset="0"/>
                <a:cs typeface="Arial" panose="020B0604020202020204" pitchFamily="34" charset="0"/>
              </a:rPr>
              <a:t> Health Promotions</a:t>
            </a:r>
            <a:r>
              <a:rPr lang="en-CA" sz="1800" dirty="0">
                <a:latin typeface="Arial" panose="020B0604020202020204" pitchFamily="34" charset="0"/>
                <a:cs typeface="Arial" panose="020B0604020202020204" pitchFamily="34" charset="0"/>
              </a:rPr>
              <a:t>)</a:t>
            </a:r>
          </a:p>
          <a:p>
            <a:pPr lvl="1">
              <a:buFont typeface="Courier New" panose="02070309020205020404" pitchFamily="49" charset="0"/>
              <a:buChar char="o"/>
            </a:pPr>
            <a:r>
              <a:rPr lang="en-CA" sz="1600" i="1" dirty="0">
                <a:latin typeface="Arial" panose="020B0604020202020204" pitchFamily="34" charset="0"/>
                <a:cs typeface="Arial" panose="020B0604020202020204" pitchFamily="34" charset="0"/>
              </a:rPr>
              <a:t>The Crucial Conversation</a:t>
            </a:r>
          </a:p>
          <a:p>
            <a:pPr lvl="1">
              <a:buFont typeface="Courier New" panose="02070309020205020404" pitchFamily="49" charset="0"/>
              <a:buChar char="o"/>
            </a:pPr>
            <a:r>
              <a:rPr lang="en-CA" sz="1600" i="1" dirty="0">
                <a:latin typeface="Arial" panose="020B0604020202020204" pitchFamily="34" charset="0"/>
                <a:cs typeface="Arial" panose="020B0604020202020204" pitchFamily="34" charset="0"/>
              </a:rPr>
              <a:t>JLP Mental Health in the Workplace</a:t>
            </a:r>
            <a:br>
              <a:rPr lang="en-CA" sz="1800" dirty="0">
                <a:latin typeface="Arial" panose="020B0604020202020204" pitchFamily="34" charset="0"/>
                <a:cs typeface="Arial" panose="020B0604020202020204" pitchFamily="34" charset="0"/>
              </a:rPr>
            </a:br>
            <a:endParaRPr lang="en-C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CA" sz="1800" dirty="0">
                <a:latin typeface="Arial" panose="020B0604020202020204" pitchFamily="34" charset="0"/>
                <a:cs typeface="Arial" panose="020B0604020202020204" pitchFamily="34" charset="0"/>
              </a:rPr>
              <a:t>The Employee Assistance Program (EAP) </a:t>
            </a:r>
          </a:p>
          <a:p>
            <a:pPr lvl="1">
              <a:buFont typeface="Courier New" panose="02070309020205020404" pitchFamily="49" charset="0"/>
              <a:buChar char="o"/>
            </a:pPr>
            <a:r>
              <a:rPr lang="en-CA" sz="1600" dirty="0">
                <a:latin typeface="Arial" panose="020B0604020202020204" pitchFamily="34" charset="0"/>
                <a:cs typeface="Arial" panose="020B0604020202020204" pitchFamily="34" charset="0"/>
              </a:rPr>
              <a:t>Active listening services and referral services provided by internal Referral Agents (RAs)</a:t>
            </a:r>
          </a:p>
          <a:p>
            <a:pPr lvl="1">
              <a:buFont typeface="Courier New" panose="02070309020205020404" pitchFamily="49" charset="0"/>
              <a:buChar char="o"/>
            </a:pPr>
            <a:r>
              <a:rPr lang="en-CA" sz="1600" dirty="0">
                <a:latin typeface="Arial" panose="020B0604020202020204" pitchFamily="34" charset="0"/>
                <a:cs typeface="Arial" panose="020B0604020202020204" pitchFamily="34" charset="0"/>
              </a:rPr>
              <a:t>Short-term counselling services provided by professional mental health counsellors (HC-EAS)</a:t>
            </a:r>
            <a:br>
              <a:rPr lang="en-CA" sz="1800" dirty="0">
                <a:latin typeface="Arial" panose="020B0604020202020204" pitchFamily="34" charset="0"/>
                <a:cs typeface="Arial" panose="020B0604020202020204" pitchFamily="34" charset="0"/>
              </a:rPr>
            </a:br>
            <a:endParaRPr lang="en-CA" sz="1800" dirty="0">
              <a:latin typeface="Arial" panose="020B0604020202020204" pitchFamily="34" charset="0"/>
              <a:cs typeface="Arial" panose="020B0604020202020204" pitchFamily="34" charset="0"/>
            </a:endParaRPr>
          </a:p>
          <a:p>
            <a:pPr>
              <a:buFont typeface="Wingdings" panose="05000000000000000000" pitchFamily="2" charset="2"/>
              <a:buChar char="§"/>
            </a:pPr>
            <a:r>
              <a:rPr lang="en-CA" sz="1800" i="1" dirty="0">
                <a:latin typeface="Arial" panose="020B0604020202020204" pitchFamily="34" charset="0"/>
                <a:cs typeface="Arial" panose="020B0604020202020204" pitchFamily="34" charset="0"/>
              </a:rPr>
              <a:t>Conflict Resolution Program – Alternative Dispute Resolution</a:t>
            </a:r>
          </a:p>
          <a:p>
            <a:pPr>
              <a:buFont typeface="Wingdings" panose="05000000000000000000" pitchFamily="2" charset="2"/>
              <a:buChar char="§"/>
            </a:pPr>
            <a:r>
              <a:rPr lang="en-CA" sz="1800" i="1" dirty="0">
                <a:latin typeface="Arial" panose="020B0604020202020204" pitchFamily="34" charset="0"/>
                <a:cs typeface="Arial" panose="020B0604020202020204" pitchFamily="34" charset="0"/>
              </a:rPr>
              <a:t>Centre of Expertise for Mental Health in the Workplace </a:t>
            </a:r>
            <a:r>
              <a:rPr lang="en-CA" sz="1800" dirty="0">
                <a:latin typeface="Arial" panose="020B0604020202020204" pitchFamily="34" charset="0"/>
                <a:cs typeface="Arial" panose="020B0604020202020204" pitchFamily="34" charset="0"/>
              </a:rPr>
              <a:t>website </a:t>
            </a:r>
          </a:p>
          <a:p>
            <a:pPr lvl="0">
              <a:buFont typeface="Wingdings" panose="05000000000000000000" pitchFamily="2" charset="2"/>
              <a:buChar char="§"/>
            </a:pPr>
            <a:r>
              <a:rPr lang="en-CA" sz="1800" i="1" dirty="0">
                <a:latin typeface="Arial" panose="020B0604020202020204" pitchFamily="34" charset="0"/>
                <a:cs typeface="Arial" panose="020B0604020202020204" pitchFamily="34" charset="0"/>
              </a:rPr>
              <a:t>Not Myself Today®</a:t>
            </a:r>
            <a:r>
              <a:rPr lang="en-CA" sz="1800" dirty="0">
                <a:latin typeface="Arial" panose="020B0604020202020204" pitchFamily="34" charset="0"/>
                <a:cs typeface="Arial" panose="020B0604020202020204" pitchFamily="34" charset="0"/>
              </a:rPr>
              <a:t> 2017 Pilot Program</a:t>
            </a:r>
          </a:p>
          <a:p>
            <a:pPr lvl="0">
              <a:buFont typeface="Wingdings" panose="05000000000000000000" pitchFamily="2" charset="2"/>
              <a:buChar char="§"/>
            </a:pPr>
            <a:endParaRPr lang="en-CA" sz="2000" dirty="0">
              <a:latin typeface="Arial" panose="020B0604020202020204" pitchFamily="34" charset="0"/>
              <a:cs typeface="Arial" panose="020B0604020202020204" pitchFamily="34" charset="0"/>
            </a:endParaRPr>
          </a:p>
          <a:p>
            <a:pPr marL="0" indent="0">
              <a:buNone/>
            </a:pPr>
            <a:endParaRPr lang="en-CA" sz="18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644748E-F984-4DA6-A9DC-A1A6ECC312EE}" type="slidenum">
              <a:rPr lang="en-CA" altLang="en-US" smtClean="0"/>
              <a:pPr/>
              <a:t>21</a:t>
            </a:fld>
            <a:endParaRPr lang="en-CA" altLang="en-US" dirty="0"/>
          </a:p>
        </p:txBody>
      </p:sp>
    </p:spTree>
    <p:extLst>
      <p:ext uri="{BB962C8B-B14F-4D97-AF65-F5344CB8AC3E}">
        <p14:creationId xmlns:p14="http://schemas.microsoft.com/office/powerpoint/2010/main" val="225097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CA" sz="8000" b="1" dirty="0"/>
              <a:t>Questions?</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22</a:t>
            </a:fld>
            <a:endParaRPr lang="en-CA" altLang="en-US"/>
          </a:p>
        </p:txBody>
      </p:sp>
    </p:spTree>
    <p:extLst>
      <p:ext uri="{BB962C8B-B14F-4D97-AF65-F5344CB8AC3E}">
        <p14:creationId xmlns:p14="http://schemas.microsoft.com/office/powerpoint/2010/main" val="93689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4664"/>
          </a:xfrm>
        </p:spPr>
        <p:txBody>
          <a:bodyPr>
            <a:normAutofit fontScale="90000"/>
          </a:bodyPr>
          <a:lstStyle/>
          <a:p>
            <a:r>
              <a:rPr lang="en-CA" sz="3100" u="sng" dirty="0"/>
              <a:t>Joint Task Force - Reports on Mental Health in the Workplace</a:t>
            </a:r>
            <a:br>
              <a:rPr lang="en-CA" u="sng" dirty="0"/>
            </a:br>
            <a:endParaRPr lang="en-CA" u="sng" dirty="0"/>
          </a:p>
        </p:txBody>
      </p:sp>
      <p:sp>
        <p:nvSpPr>
          <p:cNvPr id="3" name="Content Placeholder 2"/>
          <p:cNvSpPr>
            <a:spLocks noGrp="1"/>
          </p:cNvSpPr>
          <p:nvPr>
            <p:ph idx="1"/>
          </p:nvPr>
        </p:nvSpPr>
        <p:spPr>
          <a:xfrm>
            <a:off x="467544" y="2060848"/>
            <a:ext cx="8352928" cy="4176464"/>
          </a:xfrm>
        </p:spPr>
        <p:txBody>
          <a:bodyPr/>
          <a:lstStyle/>
          <a:p>
            <a:r>
              <a:rPr lang="en-CA" sz="2600" dirty="0"/>
              <a:t>Focused on measures to improve mental health in the public service and align with the National Standard</a:t>
            </a:r>
          </a:p>
          <a:p>
            <a:r>
              <a:rPr lang="en-CA" sz="2600" dirty="0"/>
              <a:t>Five areas of focus:</a:t>
            </a:r>
          </a:p>
          <a:p>
            <a:pPr marL="457200" lvl="1" indent="0">
              <a:buNone/>
            </a:pPr>
            <a:r>
              <a:rPr lang="en-CA" i="1" dirty="0">
                <a:solidFill>
                  <a:schemeClr val="tx2"/>
                </a:solidFill>
              </a:rPr>
              <a:t>	</a:t>
            </a:r>
            <a:r>
              <a:rPr lang="en-CA" sz="2200" i="1" dirty="0">
                <a:solidFill>
                  <a:schemeClr val="tx2"/>
                </a:solidFill>
              </a:rPr>
              <a:t>Leadership, Engagement, Education/Training, </a:t>
            </a:r>
          </a:p>
          <a:p>
            <a:pPr marL="457200" lvl="1" indent="0">
              <a:buNone/>
            </a:pPr>
            <a:r>
              <a:rPr lang="en-CA" sz="2200" i="1" dirty="0">
                <a:solidFill>
                  <a:schemeClr val="tx2"/>
                </a:solidFill>
              </a:rPr>
              <a:t>	Communications and Promotion, Measurement and 	Accountability</a:t>
            </a:r>
          </a:p>
          <a:p>
            <a:r>
              <a:rPr lang="en-CA" sz="2600" dirty="0"/>
              <a:t>Led to the Federal Public Service Workplace Mental Health Strategy</a:t>
            </a:r>
          </a:p>
          <a:p>
            <a:pPr marL="457200" lvl="1" indent="0">
              <a:buNone/>
            </a:pPr>
            <a:endParaRPr lang="en-CA" i="1" dirty="0">
              <a:solidFill>
                <a:schemeClr val="tx2"/>
              </a:solidFill>
            </a:endParaRPr>
          </a:p>
          <a:p>
            <a:pPr marL="457200" lvl="1" indent="0">
              <a:buNone/>
            </a:pPr>
            <a:endParaRPr lang="en-CA" dirty="0"/>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3</a:t>
            </a:fld>
            <a:endParaRPr lang="en-CA" altLang="en-US"/>
          </a:p>
        </p:txBody>
      </p:sp>
    </p:spTree>
    <p:extLst>
      <p:ext uri="{BB962C8B-B14F-4D97-AF65-F5344CB8AC3E}">
        <p14:creationId xmlns:p14="http://schemas.microsoft.com/office/powerpoint/2010/main" val="162599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19256" cy="936104"/>
          </a:xfrm>
        </p:spPr>
        <p:txBody>
          <a:bodyPr>
            <a:noAutofit/>
          </a:bodyPr>
          <a:lstStyle/>
          <a:p>
            <a:r>
              <a:rPr lang="en-CA" u="sng" dirty="0"/>
              <a:t>Federal Public Service Workplace Mental Health Strategy</a:t>
            </a:r>
          </a:p>
        </p:txBody>
      </p:sp>
      <p:sp>
        <p:nvSpPr>
          <p:cNvPr id="3" name="Content Placeholder 2"/>
          <p:cNvSpPr>
            <a:spLocks noGrp="1"/>
          </p:cNvSpPr>
          <p:nvPr>
            <p:ph idx="1"/>
          </p:nvPr>
        </p:nvSpPr>
        <p:spPr>
          <a:xfrm>
            <a:off x="539552" y="2060848"/>
            <a:ext cx="8147248" cy="4320480"/>
          </a:xfrm>
        </p:spPr>
        <p:txBody>
          <a:bodyPr/>
          <a:lstStyle/>
          <a:p>
            <a:pPr lvl="0"/>
            <a:r>
              <a:rPr lang="en-CA" sz="2600" dirty="0"/>
              <a:t>Focuses on three strategic pillars: </a:t>
            </a:r>
          </a:p>
          <a:p>
            <a:pPr marL="0" lvl="0" indent="0">
              <a:buNone/>
            </a:pPr>
            <a:endParaRPr lang="en-CA" sz="2600" dirty="0"/>
          </a:p>
          <a:p>
            <a:pPr lvl="0"/>
            <a:endParaRPr lang="en-CA" sz="2600" dirty="0"/>
          </a:p>
          <a:p>
            <a:pPr lvl="0"/>
            <a:endParaRPr lang="en-CA" sz="2600" dirty="0"/>
          </a:p>
          <a:p>
            <a:pPr lvl="0"/>
            <a:endParaRPr lang="en-CA" sz="2600" dirty="0"/>
          </a:p>
          <a:p>
            <a:pPr lvl="0"/>
            <a:endParaRPr lang="en-CA" sz="2600" dirty="0"/>
          </a:p>
          <a:p>
            <a:pPr lvl="0"/>
            <a:r>
              <a:rPr lang="en-CA" sz="2600" dirty="0"/>
              <a:t>DND/CAF will address each pillar in an action plan</a:t>
            </a:r>
          </a:p>
          <a:p>
            <a:pPr marL="0" lvl="0" indent="0">
              <a:buNone/>
            </a:pPr>
            <a:endParaRPr lang="en-CA" b="1" dirty="0"/>
          </a:p>
          <a:p>
            <a:pPr lvl="0"/>
            <a:endParaRPr lang="en-CA" b="1" dirty="0"/>
          </a:p>
          <a:p>
            <a:pPr lvl="0"/>
            <a:endParaRPr lang="en-CA" b="1" dirty="0"/>
          </a:p>
          <a:p>
            <a:pPr marL="457200" lvl="1" indent="0">
              <a:buNone/>
            </a:pPr>
            <a:r>
              <a:rPr lang="en-CA" dirty="0"/>
              <a:t> </a:t>
            </a:r>
            <a:endParaRPr lang="en-CA" b="1" dirty="0"/>
          </a:p>
          <a:p>
            <a:pPr marL="0" indent="0">
              <a:buNone/>
            </a:pPr>
            <a:endParaRPr lang="en-CA" dirty="0"/>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4</a:t>
            </a:fld>
            <a:endParaRPr lang="en-CA" altLang="en-US"/>
          </a:p>
        </p:txBody>
      </p:sp>
      <p:grpSp>
        <p:nvGrpSpPr>
          <p:cNvPr id="5" name="Group 4"/>
          <p:cNvGrpSpPr/>
          <p:nvPr/>
        </p:nvGrpSpPr>
        <p:grpSpPr>
          <a:xfrm>
            <a:off x="1835696" y="2708920"/>
            <a:ext cx="5256584" cy="2160240"/>
            <a:chOff x="1854909" y="2885301"/>
            <a:chExt cx="3214817" cy="1171833"/>
          </a:xfrm>
        </p:grpSpPr>
        <p:sp>
          <p:nvSpPr>
            <p:cNvPr id="6" name="Oval 5"/>
            <p:cNvSpPr/>
            <p:nvPr>
              <p:custDataLst>
                <p:tags r:id="rId1"/>
              </p:custDataLst>
            </p:nvPr>
          </p:nvSpPr>
          <p:spPr>
            <a:xfrm>
              <a:off x="1854909" y="2887360"/>
              <a:ext cx="1157417" cy="1157417"/>
            </a:xfrm>
            <a:prstGeom prst="ellipse">
              <a:avLst/>
            </a:prstGeom>
            <a:solidFill>
              <a:srgbClr val="00517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t>Changing the Culture</a:t>
              </a:r>
            </a:p>
          </p:txBody>
        </p:sp>
        <p:sp>
          <p:nvSpPr>
            <p:cNvPr id="7" name="Oval 6"/>
            <p:cNvSpPr/>
            <p:nvPr>
              <p:custDataLst>
                <p:tags r:id="rId2"/>
              </p:custDataLst>
            </p:nvPr>
          </p:nvSpPr>
          <p:spPr>
            <a:xfrm>
              <a:off x="2890817" y="2885301"/>
              <a:ext cx="1157417" cy="1157417"/>
            </a:xfrm>
            <a:prstGeom prst="ellipse">
              <a:avLst/>
            </a:prstGeom>
            <a:solidFill>
              <a:srgbClr val="3095B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t>Building Capacity</a:t>
              </a:r>
            </a:p>
          </p:txBody>
        </p:sp>
        <p:sp>
          <p:nvSpPr>
            <p:cNvPr id="8" name="Oval 7"/>
            <p:cNvSpPr/>
            <p:nvPr>
              <p:custDataLst>
                <p:tags r:id="rId3"/>
              </p:custDataLst>
            </p:nvPr>
          </p:nvSpPr>
          <p:spPr>
            <a:xfrm>
              <a:off x="3912309" y="2899717"/>
              <a:ext cx="1157417" cy="1157417"/>
            </a:xfrm>
            <a:prstGeom prst="ellipse">
              <a:avLst/>
            </a:prstGeom>
            <a:solidFill>
              <a:srgbClr val="3742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900" b="1" dirty="0"/>
                <a:t>Measuring</a:t>
              </a:r>
              <a:r>
                <a:rPr lang="en-US" sz="2000" b="1" dirty="0"/>
                <a:t> and Reporting</a:t>
              </a:r>
            </a:p>
          </p:txBody>
        </p:sp>
      </p:grpSp>
    </p:spTree>
    <p:extLst>
      <p:ext uri="{BB962C8B-B14F-4D97-AF65-F5344CB8AC3E}">
        <p14:creationId xmlns:p14="http://schemas.microsoft.com/office/powerpoint/2010/main" val="282032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19256" cy="936104"/>
          </a:xfrm>
        </p:spPr>
        <p:txBody>
          <a:bodyPr>
            <a:noAutofit/>
          </a:bodyPr>
          <a:lstStyle/>
          <a:p>
            <a:r>
              <a:rPr lang="en-CA" u="sng" dirty="0"/>
              <a:t>Federal Public Service Workplace Mental Health Strategy</a:t>
            </a:r>
          </a:p>
        </p:txBody>
      </p:sp>
      <p:sp>
        <p:nvSpPr>
          <p:cNvPr id="3" name="Content Placeholder 2"/>
          <p:cNvSpPr>
            <a:spLocks noGrp="1"/>
          </p:cNvSpPr>
          <p:nvPr>
            <p:ph idx="1"/>
          </p:nvPr>
        </p:nvSpPr>
        <p:spPr>
          <a:xfrm>
            <a:off x="539552" y="2060848"/>
            <a:ext cx="8147248" cy="4320480"/>
          </a:xfrm>
        </p:spPr>
        <p:txBody>
          <a:bodyPr/>
          <a:lstStyle/>
          <a:p>
            <a:pPr lvl="0"/>
            <a:r>
              <a:rPr lang="en-CA" sz="2200" dirty="0"/>
              <a:t>Consider psychological health and safety in every aspect of work within the federal public service. Employees must feel free and able to raise concerns and seek help when they need to, in an environment that is free from stigma.</a:t>
            </a:r>
          </a:p>
          <a:p>
            <a:pPr lvl="0"/>
            <a:r>
              <a:rPr lang="en-CA" sz="2200" dirty="0"/>
              <a:t>Provide the right training, tools and other resources for staff and managers to promote mental health, enhance resiliency, prevent harm, and address incidents and concerns.</a:t>
            </a:r>
          </a:p>
          <a:p>
            <a:pPr lvl="0"/>
            <a:r>
              <a:rPr lang="en-CA" sz="2200" dirty="0"/>
              <a:t>Agree on a modest number of indicators that we can use to measure progress, frequently take the pulse of our organizations and our workforce, and be transparent about progress.</a:t>
            </a:r>
          </a:p>
          <a:p>
            <a:pPr marL="0" lvl="0" indent="0">
              <a:buNone/>
            </a:pPr>
            <a:endParaRPr lang="en-CA" b="1" dirty="0"/>
          </a:p>
          <a:p>
            <a:pPr lvl="0"/>
            <a:endParaRPr lang="en-CA" b="1" dirty="0"/>
          </a:p>
          <a:p>
            <a:pPr lvl="0"/>
            <a:endParaRPr lang="en-CA" b="1" dirty="0"/>
          </a:p>
          <a:p>
            <a:pPr marL="457200" lvl="1" indent="0">
              <a:buNone/>
            </a:pPr>
            <a:r>
              <a:rPr lang="en-CA" dirty="0"/>
              <a:t> </a:t>
            </a:r>
            <a:endParaRPr lang="en-CA" b="1" dirty="0"/>
          </a:p>
          <a:p>
            <a:pPr marL="0" indent="0">
              <a:buNone/>
            </a:pPr>
            <a:endParaRPr lang="en-CA" dirty="0"/>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5</a:t>
            </a:fld>
            <a:endParaRPr lang="en-CA" altLang="en-US"/>
          </a:p>
        </p:txBody>
      </p:sp>
    </p:spTree>
    <p:extLst>
      <p:ext uri="{BB962C8B-B14F-4D97-AF65-F5344CB8AC3E}">
        <p14:creationId xmlns:p14="http://schemas.microsoft.com/office/powerpoint/2010/main" val="120065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91264" cy="629816"/>
          </a:xfrm>
        </p:spPr>
        <p:txBody>
          <a:bodyPr/>
          <a:lstStyle/>
          <a:p>
            <a:r>
              <a:rPr lang="en-CA" u="sng" dirty="0"/>
              <a:t>Departmental Response</a:t>
            </a:r>
          </a:p>
        </p:txBody>
      </p:sp>
      <p:sp>
        <p:nvSpPr>
          <p:cNvPr id="3" name="Content Placeholder 2"/>
          <p:cNvSpPr>
            <a:spLocks noGrp="1"/>
          </p:cNvSpPr>
          <p:nvPr>
            <p:ph idx="1"/>
          </p:nvPr>
        </p:nvSpPr>
        <p:spPr>
          <a:xfrm>
            <a:off x="457200" y="1916832"/>
            <a:ext cx="8229600" cy="4026768"/>
          </a:xfrm>
        </p:spPr>
        <p:txBody>
          <a:bodyPr/>
          <a:lstStyle/>
          <a:p>
            <a:pPr marL="57150" indent="0">
              <a:buNone/>
            </a:pPr>
            <a:r>
              <a:rPr lang="en-US" sz="2600" dirty="0"/>
              <a:t>The Chief of </a:t>
            </a:r>
            <a:r>
              <a:rPr lang="en-US" sz="2600" dirty="0" err="1"/>
              <a:t>Defence</a:t>
            </a:r>
            <a:r>
              <a:rPr lang="en-US" sz="2600" dirty="0"/>
              <a:t> Staff (CDS) and the Deputy Minister (DM) have committed </a:t>
            </a:r>
            <a:r>
              <a:rPr lang="en-US" sz="2600" i="1" dirty="0"/>
              <a:t>“to building and sustaining a healthy, respectful and safe workplace by ensuring that the right programs and services are in place to improve the physical and mental health of </a:t>
            </a:r>
            <a:r>
              <a:rPr lang="en-US" sz="2600" i="1" dirty="0" err="1"/>
              <a:t>Defence</a:t>
            </a:r>
            <a:r>
              <a:rPr lang="en-US" sz="2600" i="1" dirty="0"/>
              <a:t> Team members</a:t>
            </a:r>
            <a:r>
              <a:rPr lang="en-US" sz="2600" dirty="0"/>
              <a:t>” </a:t>
            </a:r>
          </a:p>
          <a:p>
            <a:pPr marL="57150" indent="0">
              <a:buNone/>
            </a:pPr>
            <a:endParaRPr lang="en-US" sz="1800" dirty="0"/>
          </a:p>
          <a:p>
            <a:pPr marL="57150" indent="0">
              <a:buNone/>
            </a:pPr>
            <a:endParaRPr lang="en-CA" sz="2400" dirty="0"/>
          </a:p>
          <a:p>
            <a:pPr marL="0" indent="0">
              <a:buNone/>
            </a:pPr>
            <a:endParaRPr lang="en-CA" dirty="0"/>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6</a:t>
            </a:fld>
            <a:endParaRPr lang="en-CA" altLang="en-US"/>
          </a:p>
        </p:txBody>
      </p:sp>
    </p:spTree>
    <p:extLst>
      <p:ext uri="{BB962C8B-B14F-4D97-AF65-F5344CB8AC3E}">
        <p14:creationId xmlns:p14="http://schemas.microsoft.com/office/powerpoint/2010/main" val="309927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Departmental Response</a:t>
            </a:r>
          </a:p>
        </p:txBody>
      </p:sp>
      <p:sp>
        <p:nvSpPr>
          <p:cNvPr id="3" name="Content Placeholder 2"/>
          <p:cNvSpPr>
            <a:spLocks noGrp="1"/>
          </p:cNvSpPr>
          <p:nvPr>
            <p:ph idx="1"/>
          </p:nvPr>
        </p:nvSpPr>
        <p:spPr>
          <a:xfrm>
            <a:off x="457200" y="1988840"/>
            <a:ext cx="8229600" cy="3954760"/>
          </a:xfrm>
        </p:spPr>
        <p:txBody>
          <a:bodyPr/>
          <a:lstStyle/>
          <a:p>
            <a:r>
              <a:rPr lang="en-CA" dirty="0"/>
              <a:t>Total Health </a:t>
            </a:r>
            <a:r>
              <a:rPr lang="en-CA" dirty="0">
                <a:solidFill>
                  <a:schemeClr val="tx1"/>
                </a:solidFill>
              </a:rPr>
              <a:t>&amp; Wellness </a:t>
            </a:r>
            <a:r>
              <a:rPr lang="en-CA" dirty="0"/>
              <a:t>Strategy</a:t>
            </a:r>
          </a:p>
          <a:p>
            <a:r>
              <a:rPr lang="en-CA" dirty="0"/>
              <a:t>Defence Team Workplace Mental Health Action Plan</a:t>
            </a:r>
          </a:p>
          <a:p>
            <a:r>
              <a:rPr lang="en-CA" dirty="0"/>
              <a:t>Focused on optimizing the workplace</a:t>
            </a:r>
          </a:p>
          <a:p>
            <a:pPr lvl="1"/>
            <a:r>
              <a:rPr lang="en-CA" dirty="0"/>
              <a:t>Appoint a champion</a:t>
            </a:r>
          </a:p>
          <a:p>
            <a:pPr lvl="1"/>
            <a:r>
              <a:rPr lang="en-CA" dirty="0"/>
              <a:t>Review data, workplace programs, policies and practices to identify risks and areas for improvement</a:t>
            </a:r>
          </a:p>
          <a:p>
            <a:pPr lvl="1"/>
            <a:r>
              <a:rPr lang="en-CA" dirty="0"/>
              <a:t>Raise awareness of mental health in the workplace and available workplace health support services</a:t>
            </a:r>
          </a:p>
        </p:txBody>
      </p:sp>
      <p:sp>
        <p:nvSpPr>
          <p:cNvPr id="4" name="Slide Number Placeholder 3"/>
          <p:cNvSpPr>
            <a:spLocks noGrp="1"/>
          </p:cNvSpPr>
          <p:nvPr>
            <p:ph type="sldNum" sz="quarter" idx="12"/>
          </p:nvPr>
        </p:nvSpPr>
        <p:spPr/>
        <p:txBody>
          <a:bodyPr/>
          <a:lstStyle/>
          <a:p>
            <a:fld id="{D6DDC4C8-7CF5-4F63-BC1C-A8492A6323A0}" type="slidenum">
              <a:rPr lang="en-CA" altLang="en-US" smtClean="0"/>
              <a:pPr/>
              <a:t>7</a:t>
            </a:fld>
            <a:endParaRPr lang="en-CA" altLang="en-US"/>
          </a:p>
        </p:txBody>
      </p:sp>
    </p:spTree>
    <p:extLst>
      <p:ext uri="{BB962C8B-B14F-4D97-AF65-F5344CB8AC3E}">
        <p14:creationId xmlns:p14="http://schemas.microsoft.com/office/powerpoint/2010/main" val="274385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930" y="836712"/>
            <a:ext cx="8229600" cy="914400"/>
          </a:xfrm>
        </p:spPr>
        <p:txBody>
          <a:bodyPr>
            <a:normAutofit/>
          </a:bodyPr>
          <a:lstStyle/>
          <a:p>
            <a:r>
              <a:rPr lang="en-CA" sz="3200" u="sng" dirty="0"/>
              <a:t>Total Health &amp; Wellness Strategy</a:t>
            </a:r>
          </a:p>
        </p:txBody>
      </p:sp>
      <p:sp>
        <p:nvSpPr>
          <p:cNvPr id="3" name="Content Placeholder 2"/>
          <p:cNvSpPr>
            <a:spLocks noGrp="1"/>
          </p:cNvSpPr>
          <p:nvPr>
            <p:ph idx="1"/>
          </p:nvPr>
        </p:nvSpPr>
        <p:spPr>
          <a:xfrm>
            <a:off x="457200" y="1751112"/>
            <a:ext cx="8229600" cy="3783756"/>
          </a:xfrm>
        </p:spPr>
        <p:txBody>
          <a:bodyPr/>
          <a:lstStyle/>
          <a:p>
            <a:r>
              <a:rPr lang="en-CA" sz="2400" dirty="0"/>
              <a:t>Part of Canada’s new Defence Policy, </a:t>
            </a:r>
            <a:r>
              <a:rPr lang="en-CA" sz="2400" i="1" dirty="0"/>
              <a:t>Strong, Secure, Engaged (SSE) “Putting People First”</a:t>
            </a:r>
            <a:endParaRPr lang="en-CA" sz="2400" dirty="0"/>
          </a:p>
          <a:p>
            <a:r>
              <a:rPr lang="en-CA" sz="2400" dirty="0"/>
              <a:t>A shared framework that supports the health and well-being of the Defence Team while building a safe, supportive, and respectful work environment</a:t>
            </a:r>
          </a:p>
          <a:p>
            <a:r>
              <a:rPr lang="en-CA" sz="2400" dirty="0"/>
              <a:t>Promotes a culture of healthy behaviour and shared responsibility between the individual and the organization </a:t>
            </a:r>
          </a:p>
          <a:p>
            <a:r>
              <a:rPr lang="en-CA" sz="2400" dirty="0"/>
              <a:t>Includes psychological well-being in the workplace, the physical work environment, and personal health, including physical, mental, spiritual and familial aspects</a:t>
            </a:r>
          </a:p>
        </p:txBody>
      </p:sp>
      <p:sp>
        <p:nvSpPr>
          <p:cNvPr id="4" name="Slide Number Placeholder 3"/>
          <p:cNvSpPr>
            <a:spLocks noGrp="1"/>
          </p:cNvSpPr>
          <p:nvPr>
            <p:ph type="sldNum" sz="quarter" idx="12"/>
          </p:nvPr>
        </p:nvSpPr>
        <p:spPr/>
        <p:txBody>
          <a:bodyPr/>
          <a:lstStyle/>
          <a:p>
            <a:fld id="{1644748E-F984-4DA6-A9DC-A1A6ECC312EE}" type="slidenum">
              <a:rPr lang="en-CA" altLang="en-US" smtClean="0"/>
              <a:pPr/>
              <a:t>8</a:t>
            </a:fld>
            <a:endParaRPr lang="en-CA" altLang="en-US"/>
          </a:p>
        </p:txBody>
      </p:sp>
    </p:spTree>
    <p:extLst>
      <p:ext uri="{BB962C8B-B14F-4D97-AF65-F5344CB8AC3E}">
        <p14:creationId xmlns:p14="http://schemas.microsoft.com/office/powerpoint/2010/main" val="3890768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836711"/>
            <a:ext cx="8229600" cy="753201"/>
          </a:xfrm>
        </p:spPr>
        <p:txBody>
          <a:bodyPr>
            <a:normAutofit/>
          </a:bodyPr>
          <a:lstStyle/>
          <a:p>
            <a:r>
              <a:rPr lang="en-CA" sz="3200" u="sng" dirty="0"/>
              <a:t>A Shared Responsibility</a:t>
            </a:r>
          </a:p>
        </p:txBody>
      </p:sp>
      <p:sp>
        <p:nvSpPr>
          <p:cNvPr id="3" name="Content Placeholder 2"/>
          <p:cNvSpPr>
            <a:spLocks noGrp="1"/>
          </p:cNvSpPr>
          <p:nvPr>
            <p:ph idx="1"/>
          </p:nvPr>
        </p:nvSpPr>
        <p:spPr>
          <a:xfrm>
            <a:off x="467544" y="3140967"/>
            <a:ext cx="8219256" cy="2897385"/>
          </a:xfrm>
        </p:spPr>
        <p:txBody>
          <a:bodyPr/>
          <a:lstStyle/>
          <a:p>
            <a:pPr lvl="0">
              <a:buFont typeface="Wingdings" panose="05000000000000000000" pitchFamily="2" charset="2"/>
              <a:buChar char="§"/>
            </a:pPr>
            <a:r>
              <a:rPr lang="en-CA" sz="2400" dirty="0">
                <a:latin typeface="Arial" panose="020B0604020202020204" pitchFamily="34" charset="0"/>
                <a:cs typeface="Arial" panose="020B0604020202020204" pitchFamily="34" charset="0"/>
              </a:rPr>
              <a:t>Managers play a key role </a:t>
            </a:r>
          </a:p>
          <a:p>
            <a:pPr marL="0" lvl="0" indent="0">
              <a:buNone/>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CA" sz="2400" dirty="0">
                <a:latin typeface="Arial" panose="020B0604020202020204" pitchFamily="34" charset="0"/>
                <a:cs typeface="Arial" panose="020B0604020202020204" pitchFamily="34" charset="0"/>
              </a:rPr>
              <a:t>Employees also have a key role </a:t>
            </a: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en-CA" sz="2400" dirty="0">
                <a:latin typeface="Arial" panose="020B0604020202020204" pitchFamily="34" charset="0"/>
                <a:cs typeface="Arial" panose="020B0604020202020204" pitchFamily="34" charset="0"/>
              </a:rPr>
              <a:t>Daily interactions count</a:t>
            </a: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marL="0" lvl="0" indent="0">
              <a:buNone/>
            </a:pPr>
            <a:endParaRPr lang="en-CA" sz="2400" dirty="0">
              <a:latin typeface="Arial" panose="020B0604020202020204" pitchFamily="34" charset="0"/>
              <a:cs typeface="Arial" panose="020B0604020202020204" pitchFamily="34" charset="0"/>
            </a:endParaRPr>
          </a:p>
          <a:p>
            <a:pPr marL="457200" lvl="1" indent="0">
              <a:buNone/>
            </a:pPr>
            <a:endParaRPr lang="en-CA" sz="1600" dirty="0">
              <a:latin typeface="Arial" panose="020B0604020202020204" pitchFamily="34" charset="0"/>
              <a:cs typeface="Arial" panose="020B0604020202020204" pitchFamily="34" charset="0"/>
            </a:endParaRPr>
          </a:p>
          <a:p>
            <a:pPr lvl="0">
              <a:buFont typeface="Wingdings" panose="05000000000000000000" pitchFamily="2" charset="2"/>
              <a:buChar char="§"/>
            </a:pPr>
            <a:endParaRPr lang="en-CA" sz="1800" dirty="0">
              <a:latin typeface="Calibri" panose="020F0502020204030204" pitchFamily="34" charset="0"/>
            </a:endParaRPr>
          </a:p>
          <a:p>
            <a:pPr>
              <a:buFont typeface="Wingdings" panose="05000000000000000000" pitchFamily="2" charset="2"/>
              <a:buChar char="§"/>
            </a:pPr>
            <a:endParaRPr lang="en-CA" sz="18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fld id="{1644748E-F984-4DA6-A9DC-A1A6ECC312EE}" type="slidenum">
              <a:rPr lang="en-CA" altLang="en-US" smtClean="0"/>
              <a:pPr/>
              <a:t>9</a:t>
            </a:fld>
            <a:endParaRPr lang="en-CA" altLang="en-US" dirty="0"/>
          </a:p>
        </p:txBody>
      </p:sp>
      <p:sp>
        <p:nvSpPr>
          <p:cNvPr id="5" name="Rounded Rectangle 4"/>
          <p:cNvSpPr/>
          <p:nvPr/>
        </p:nvSpPr>
        <p:spPr>
          <a:xfrm>
            <a:off x="179512" y="1751243"/>
            <a:ext cx="8640960" cy="1101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204912" y="1924973"/>
            <a:ext cx="8759576" cy="830997"/>
          </a:xfrm>
          <a:prstGeom prst="rect">
            <a:avLst/>
          </a:prstGeom>
          <a:noFill/>
        </p:spPr>
        <p:txBody>
          <a:bodyPr wrap="square" rtlCol="0">
            <a:spAutoFit/>
          </a:bodyPr>
          <a:lstStyle/>
          <a:p>
            <a:pPr algn="ctr"/>
            <a:r>
              <a:rPr lang="en-CA" sz="2400" dirty="0">
                <a:solidFill>
                  <a:schemeClr val="bg1"/>
                </a:solidFill>
              </a:rPr>
              <a:t>The health and well-being of Defence Team members is </a:t>
            </a:r>
            <a:r>
              <a:rPr lang="en-CA" sz="2400" b="1" i="1" dirty="0">
                <a:solidFill>
                  <a:schemeClr val="bg1"/>
                </a:solidFill>
              </a:rPr>
              <a:t>a shared responsibility</a:t>
            </a:r>
            <a:r>
              <a:rPr lang="en-CA" sz="2400" dirty="0">
                <a:solidFill>
                  <a:schemeClr val="bg1"/>
                </a:solidFill>
              </a:rPr>
              <a:t> of the employee and organization.</a:t>
            </a:r>
          </a:p>
        </p:txBody>
      </p:sp>
    </p:spTree>
    <p:extLst>
      <p:ext uri="{BB962C8B-B14F-4D97-AF65-F5344CB8AC3E}">
        <p14:creationId xmlns:p14="http://schemas.microsoft.com/office/powerpoint/2010/main" val="42409559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2.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0,&quot;BrightnessModifier&quot;:0}}"/>
</p:tagLst>
</file>

<file path=ppt/tags/tag3.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0,&quot;BrightnessModifier&quot;:0}}"/>
</p:tagLst>
</file>

<file path=ppt/theme/theme1.xml><?xml version="1.0" encoding="utf-8"?>
<a:theme xmlns:a="http://schemas.openxmlformats.org/drawingml/2006/main" name="DND-PPT-English-Corporate_Inter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DND-PPT-English-Corporate_Internal</Template>
  <TotalTime>7766</TotalTime>
  <Words>2506</Words>
  <Application>Microsoft Office PowerPoint</Application>
  <PresentationFormat>On-screen Show (4:3)</PresentationFormat>
  <Paragraphs>292</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ＭＳ Ｐゴシック</vt:lpstr>
      <vt:lpstr>Arial</vt:lpstr>
      <vt:lpstr>Calibri</vt:lpstr>
      <vt:lpstr>Courier New</vt:lpstr>
      <vt:lpstr>Times New Roman</vt:lpstr>
      <vt:lpstr>Wingdings</vt:lpstr>
      <vt:lpstr>DND-PPT-English-Corporate_Internal</vt:lpstr>
      <vt:lpstr>  Psychological Health &amp; Safety in the Work Place</vt:lpstr>
      <vt:lpstr>Background - Major Drivers – Focus on Mental Health</vt:lpstr>
      <vt:lpstr>Joint Task Force - Reports on Mental Health in the Workplace </vt:lpstr>
      <vt:lpstr>Federal Public Service Workplace Mental Health Strategy</vt:lpstr>
      <vt:lpstr>Federal Public Service Workplace Mental Health Strategy</vt:lpstr>
      <vt:lpstr>Departmental Response</vt:lpstr>
      <vt:lpstr>Departmental Response</vt:lpstr>
      <vt:lpstr>Total Health &amp; Wellness Strategy</vt:lpstr>
      <vt:lpstr>A Shared Responsibility</vt:lpstr>
      <vt:lpstr>National Standard for Psychological Health &amp; Safety in the Work Place</vt:lpstr>
      <vt:lpstr>National Standard for Psychological Health &amp; Safety in the Work Place</vt:lpstr>
      <vt:lpstr>Defence Workplace Wellbeing Survey</vt:lpstr>
      <vt:lpstr>Defence Workplace Wellbeing Survey</vt:lpstr>
      <vt:lpstr>Defence Workplace Wellbeing Survey</vt:lpstr>
      <vt:lpstr>PowerPoint Presentation</vt:lpstr>
      <vt:lpstr>Mental Health Continuum Model</vt:lpstr>
      <vt:lpstr>Monitor your mental health</vt:lpstr>
      <vt:lpstr>Living in the Green: Individual Actions </vt:lpstr>
      <vt:lpstr>Living in the Green: Colleague/Workplace Actions </vt:lpstr>
      <vt:lpstr>Living in the Green: Leader Actions</vt:lpstr>
      <vt:lpstr>Mental Health Resources (Civilian)</vt:lpstr>
      <vt:lpstr>PowerPoint Presentation</vt:lpstr>
    </vt:vector>
  </TitlesOfParts>
  <Company>Department of National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Public Service Workplace Mental Health Strategy</dc:title>
  <dc:creator>khattar.nk</dc:creator>
  <cp:lastModifiedBy>Sandra Montpetit</cp:lastModifiedBy>
  <cp:revision>76</cp:revision>
  <cp:lastPrinted>2019-05-01T13:43:42Z</cp:lastPrinted>
  <dcterms:created xsi:type="dcterms:W3CDTF">2016-11-08T19:51:47Z</dcterms:created>
  <dcterms:modified xsi:type="dcterms:W3CDTF">2019-05-15T15:19:44Z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112182</vt:lpwstr>
  </property>
  <property fmtid="{D5CDD505-2E9C-101B-9397-08002B2CF9AE}" pid="3" name="NXPowerLiteSettings">
    <vt:lpwstr>F7000400038000</vt:lpwstr>
  </property>
  <property fmtid="{D5CDD505-2E9C-101B-9397-08002B2CF9AE}" pid="4" name="NXPowerLiteVersion">
    <vt:lpwstr>D6.2.2</vt:lpwstr>
  </property>
</Properties>
</file>