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4.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5.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6.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7.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8.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9.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10.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11.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13.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14.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notesSlides/notesSlide15.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16.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7.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18.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notesSlides/notesSlide19.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20.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21.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4"/>
  </p:notesMasterIdLst>
  <p:handoutMasterIdLst>
    <p:handoutMasterId r:id="rId25"/>
  </p:handoutMasterIdLst>
  <p:sldIdLst>
    <p:sldId id="256" r:id="rId2"/>
    <p:sldId id="265" r:id="rId3"/>
    <p:sldId id="283" r:id="rId4"/>
    <p:sldId id="261" r:id="rId5"/>
    <p:sldId id="301" r:id="rId6"/>
    <p:sldId id="281" r:id="rId7"/>
    <p:sldId id="289" r:id="rId8"/>
    <p:sldId id="292" r:id="rId9"/>
    <p:sldId id="293" r:id="rId10"/>
    <p:sldId id="260" r:id="rId11"/>
    <p:sldId id="290" r:id="rId12"/>
    <p:sldId id="302" r:id="rId13"/>
    <p:sldId id="303" r:id="rId14"/>
    <p:sldId id="304" r:id="rId15"/>
    <p:sldId id="295" r:id="rId16"/>
    <p:sldId id="296" r:id="rId17"/>
    <p:sldId id="297" r:id="rId18"/>
    <p:sldId id="298" r:id="rId19"/>
    <p:sldId id="299" r:id="rId20"/>
    <p:sldId id="300" r:id="rId21"/>
    <p:sldId id="294" r:id="rId22"/>
    <p:sldId id="291" r:id="rId23"/>
  </p:sldIdLst>
  <p:sldSz cx="9144000" cy="6858000" type="screen4x3"/>
  <p:notesSz cx="7010400" cy="9296400"/>
  <p:custDataLst>
    <p:tags r:id="rId26"/>
  </p:custDataLst>
  <p:defaultTextStyle>
    <a:defPPr>
      <a:defRPr lang="en-CA"/>
    </a:defPPr>
    <a:lvl1pPr algn="l"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AC2D"/>
    <a:srgbClr val="519FCF"/>
    <a:srgbClr val="20558A"/>
    <a:srgbClr val="33CC33"/>
    <a:srgbClr val="0A4E26"/>
    <a:srgbClr val="799E83"/>
    <a:srgbClr val="6F90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6672" autoAdjust="0"/>
    <p:restoredTop sz="75931" autoAdjust="0"/>
  </p:normalViewPr>
  <p:slideViewPr>
    <p:cSldViewPr>
      <p:cViewPr varScale="1">
        <p:scale>
          <a:sx n="55" d="100"/>
          <a:sy n="55" d="100"/>
        </p:scale>
        <p:origin x="2094" y="66"/>
      </p:cViewPr>
      <p:guideLst>
        <p:guide orient="horz" pos="2160"/>
        <p:guide pos="2880"/>
      </p:guideLst>
    </p:cSldViewPr>
  </p:slideViewPr>
  <p:outlineViewPr>
    <p:cViewPr>
      <p:scale>
        <a:sx n="33" d="100"/>
        <a:sy n="33" d="100"/>
      </p:scale>
      <p:origin x="0" y="492"/>
    </p:cViewPr>
  </p:outlineViewPr>
  <p:notesTextViewPr>
    <p:cViewPr>
      <p:scale>
        <a:sx n="1" d="1"/>
        <a:sy n="1" d="1"/>
      </p:scale>
      <p:origin x="0" y="0"/>
    </p:cViewPr>
  </p:notesTextViewPr>
  <p:sorterViewPr>
    <p:cViewPr varScale="1">
      <p:scale>
        <a:sx n="100" d="100"/>
        <a:sy n="100" d="100"/>
      </p:scale>
      <p:origin x="0" y="-1392"/>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7" rIns="93172" bIns="46587" rtlCol="0"/>
          <a:lstStyle>
            <a:lvl1pPr algn="l">
              <a:defRPr sz="1200"/>
            </a:lvl1pPr>
          </a:lstStyle>
          <a:p>
            <a:endParaRPr lang="en-CA"/>
          </a:p>
        </p:txBody>
      </p:sp>
      <p:sp>
        <p:nvSpPr>
          <p:cNvPr id="3" name="Date Placeholder 2"/>
          <p:cNvSpPr>
            <a:spLocks noGrp="1"/>
          </p:cNvSpPr>
          <p:nvPr>
            <p:ph type="dt" sz="quarter" idx="1"/>
          </p:nvPr>
        </p:nvSpPr>
        <p:spPr>
          <a:xfrm>
            <a:off x="3970938" y="0"/>
            <a:ext cx="3037840" cy="464820"/>
          </a:xfrm>
          <a:prstGeom prst="rect">
            <a:avLst/>
          </a:prstGeom>
        </p:spPr>
        <p:txBody>
          <a:bodyPr vert="horz" lIns="93172" tIns="46587" rIns="93172" bIns="46587" rtlCol="0"/>
          <a:lstStyle>
            <a:lvl1pPr algn="r">
              <a:defRPr sz="1200"/>
            </a:lvl1pPr>
          </a:lstStyle>
          <a:p>
            <a:fld id="{2984817D-9425-4D4D-9428-EFA1F579ABDC}" type="datetimeFigureOut">
              <a:rPr lang="en-CA" smtClean="0"/>
              <a:t>2019-05-15</a:t>
            </a:fld>
            <a:endParaRPr lang="en-CA"/>
          </a:p>
        </p:txBody>
      </p:sp>
      <p:sp>
        <p:nvSpPr>
          <p:cNvPr id="4" name="Footer Placeholder 3"/>
          <p:cNvSpPr>
            <a:spLocks noGrp="1"/>
          </p:cNvSpPr>
          <p:nvPr>
            <p:ph type="ftr" sz="quarter" idx="2"/>
          </p:nvPr>
        </p:nvSpPr>
        <p:spPr>
          <a:xfrm>
            <a:off x="0" y="8829967"/>
            <a:ext cx="3037840" cy="464820"/>
          </a:xfrm>
          <a:prstGeom prst="rect">
            <a:avLst/>
          </a:prstGeom>
        </p:spPr>
        <p:txBody>
          <a:bodyPr vert="horz" lIns="93172" tIns="46587" rIns="93172" bIns="46587" rtlCol="0" anchor="b"/>
          <a:lstStyle>
            <a:lvl1pPr algn="l">
              <a:defRPr sz="1200"/>
            </a:lvl1pPr>
          </a:lstStyle>
          <a:p>
            <a:endParaRPr lang="en-CA"/>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2" tIns="46587" rIns="93172" bIns="46587" rtlCol="0" anchor="b"/>
          <a:lstStyle>
            <a:lvl1pPr algn="r">
              <a:defRPr sz="1200"/>
            </a:lvl1pPr>
          </a:lstStyle>
          <a:p>
            <a:fld id="{0AF94AA7-6292-4D84-9F28-63C2D58C8E73}" type="slidenum">
              <a:rPr lang="en-CA" smtClean="0"/>
              <a:t>‹#›</a:t>
            </a:fld>
            <a:endParaRPr lang="en-CA"/>
          </a:p>
        </p:txBody>
      </p:sp>
    </p:spTree>
    <p:extLst>
      <p:ext uri="{BB962C8B-B14F-4D97-AF65-F5344CB8AC3E}">
        <p14:creationId xmlns:p14="http://schemas.microsoft.com/office/powerpoint/2010/main" val="16209083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7" rIns="93172" bIns="46587" rtlCol="0"/>
          <a:lstStyle>
            <a:lvl1pPr algn="l" fontAlgn="auto">
              <a:spcBef>
                <a:spcPts val="0"/>
              </a:spcBef>
              <a:spcAft>
                <a:spcPts val="0"/>
              </a:spcAft>
              <a:defRPr sz="1200">
                <a:latin typeface="Arial"/>
                <a:ea typeface="+mn-ea"/>
                <a:cs typeface="+mn-cs"/>
              </a:defRPr>
            </a:lvl1pPr>
          </a:lstStyle>
          <a:p>
            <a:pPr>
              <a:defRPr/>
            </a:pPr>
            <a:endParaRPr lang="en-CA"/>
          </a:p>
        </p:txBody>
      </p:sp>
      <p:sp>
        <p:nvSpPr>
          <p:cNvPr id="3" name="Date Placeholder 2"/>
          <p:cNvSpPr>
            <a:spLocks noGrp="1"/>
          </p:cNvSpPr>
          <p:nvPr>
            <p:ph type="dt" idx="1"/>
          </p:nvPr>
        </p:nvSpPr>
        <p:spPr>
          <a:xfrm>
            <a:off x="3970938" y="0"/>
            <a:ext cx="3037840" cy="464820"/>
          </a:xfrm>
          <a:prstGeom prst="rect">
            <a:avLst/>
          </a:prstGeom>
        </p:spPr>
        <p:txBody>
          <a:bodyPr vert="horz" wrap="square" lIns="93172" tIns="46587" rIns="93172" bIns="46587" numCol="1" anchor="t" anchorCtr="0" compatLnSpc="1">
            <a:prstTxWarp prst="textNoShape">
              <a:avLst/>
            </a:prstTxWarp>
          </a:bodyPr>
          <a:lstStyle>
            <a:lvl1pPr algn="r">
              <a:defRPr sz="1200"/>
            </a:lvl1pPr>
          </a:lstStyle>
          <a:p>
            <a:fld id="{E71F1250-BDA3-4CEE-8F9A-BBE2F8983F93}" type="datetimeFigureOut">
              <a:rPr lang="en-CA" altLang="en-US"/>
              <a:pPr/>
              <a:t>2019-05-15</a:t>
            </a:fld>
            <a:endParaRPr lang="en-CA" alt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2" tIns="46587" rIns="93172" bIns="46587" rtlCol="0" anchor="ctr"/>
          <a:lstStyle/>
          <a:p>
            <a:pPr lvl="0"/>
            <a:endParaRPr lang="en-CA" noProof="0"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wrap="square" lIns="93172" tIns="46587" rIns="93172" bIns="46587" numCol="1" anchor="t" anchorCtr="0" compatLnSpc="1">
            <a:prstTxWarp prst="textNoShape">
              <a:avLst/>
            </a:prstTxWarp>
          </a:bodyPr>
          <a:lstStyle/>
          <a:p>
            <a:pPr lvl="0"/>
            <a:r>
              <a:rPr lang="en-CA" altLang="en-US"/>
              <a:t>Click to edit Master text styles</a:t>
            </a:r>
          </a:p>
          <a:p>
            <a:pPr lvl="1"/>
            <a:r>
              <a:rPr lang="en-CA" altLang="en-US"/>
              <a:t>Second level</a:t>
            </a:r>
          </a:p>
          <a:p>
            <a:pPr lvl="2"/>
            <a:r>
              <a:rPr lang="en-CA" altLang="en-US"/>
              <a:t>Third level</a:t>
            </a:r>
          </a:p>
          <a:p>
            <a:pPr lvl="3"/>
            <a:r>
              <a:rPr lang="en-CA" altLang="en-US"/>
              <a:t>Fourth level</a:t>
            </a:r>
          </a:p>
          <a:p>
            <a:pPr lvl="4"/>
            <a:r>
              <a:rPr lang="en-CA" alt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2" tIns="46587" rIns="93172" bIns="46587" rtlCol="0" anchor="b"/>
          <a:lstStyle>
            <a:lvl1pPr algn="l" fontAlgn="auto">
              <a:spcBef>
                <a:spcPts val="0"/>
              </a:spcBef>
              <a:spcAft>
                <a:spcPts val="0"/>
              </a:spcAft>
              <a:defRPr sz="1200">
                <a:latin typeface="Arial"/>
                <a:ea typeface="+mn-ea"/>
                <a:cs typeface="+mn-cs"/>
              </a:defRPr>
            </a:lvl1pPr>
          </a:lstStyle>
          <a:p>
            <a:pPr>
              <a:defRPr/>
            </a:pPr>
            <a:endParaRPr lang="en-CA"/>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wrap="square" lIns="93172" tIns="46587" rIns="93172" bIns="46587" numCol="1" anchor="b" anchorCtr="0" compatLnSpc="1">
            <a:prstTxWarp prst="textNoShape">
              <a:avLst/>
            </a:prstTxWarp>
          </a:bodyPr>
          <a:lstStyle>
            <a:lvl1pPr algn="r">
              <a:defRPr sz="1200"/>
            </a:lvl1pPr>
          </a:lstStyle>
          <a:p>
            <a:fld id="{13387548-ABB8-4D55-9073-D207578177DC}" type="slidenum">
              <a:rPr lang="en-CA" altLang="en-US"/>
              <a:pPr/>
              <a:t>‹#›</a:t>
            </a:fld>
            <a:endParaRPr lang="en-CA" altLang="en-US"/>
          </a:p>
        </p:txBody>
      </p:sp>
    </p:spTree>
    <p:extLst>
      <p:ext uri="{BB962C8B-B14F-4D97-AF65-F5344CB8AC3E}">
        <p14:creationId xmlns:p14="http://schemas.microsoft.com/office/powerpoint/2010/main" val="54069731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13387548-ABB8-4D55-9073-D207578177DC}" type="slidenum">
              <a:rPr lang="en-CA" altLang="en-US" smtClean="0"/>
              <a:pPr/>
              <a:t>1</a:t>
            </a:fld>
            <a:endParaRPr lang="en-CA" altLang="en-US"/>
          </a:p>
        </p:txBody>
      </p:sp>
    </p:spTree>
    <p:extLst>
      <p:ext uri="{BB962C8B-B14F-4D97-AF65-F5344CB8AC3E}">
        <p14:creationId xmlns:p14="http://schemas.microsoft.com/office/powerpoint/2010/main" val="8816737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13387548-ABB8-4D55-9073-D207578177DC}" type="slidenum">
              <a:rPr lang="en-CA" altLang="en-US" smtClean="0"/>
              <a:pPr/>
              <a:t>10</a:t>
            </a:fld>
            <a:endParaRPr lang="en-CA" altLang="en-US"/>
          </a:p>
        </p:txBody>
      </p:sp>
    </p:spTree>
    <p:extLst>
      <p:ext uri="{BB962C8B-B14F-4D97-AF65-F5344CB8AC3E}">
        <p14:creationId xmlns:p14="http://schemas.microsoft.com/office/powerpoint/2010/main" val="42848800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13387548-ABB8-4D55-9073-D207578177DC}" type="slidenum">
              <a:rPr lang="en-CA" altLang="en-US" smtClean="0"/>
              <a:pPr/>
              <a:t>11</a:t>
            </a:fld>
            <a:endParaRPr lang="en-CA" altLang="en-US"/>
          </a:p>
        </p:txBody>
      </p:sp>
    </p:spTree>
    <p:extLst>
      <p:ext uri="{BB962C8B-B14F-4D97-AF65-F5344CB8AC3E}">
        <p14:creationId xmlns:p14="http://schemas.microsoft.com/office/powerpoint/2010/main" val="3144981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13387548-ABB8-4D55-9073-D207578177DC}" type="slidenum">
              <a:rPr lang="en-CA" altLang="en-US" smtClean="0"/>
              <a:pPr/>
              <a:t>12</a:t>
            </a:fld>
            <a:endParaRPr lang="en-CA" altLang="en-US"/>
          </a:p>
        </p:txBody>
      </p:sp>
    </p:spTree>
    <p:extLst>
      <p:ext uri="{BB962C8B-B14F-4D97-AF65-F5344CB8AC3E}">
        <p14:creationId xmlns:p14="http://schemas.microsoft.com/office/powerpoint/2010/main" val="26480750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13387548-ABB8-4D55-9073-D207578177DC}" type="slidenum">
              <a:rPr lang="en-CA" altLang="en-US" smtClean="0"/>
              <a:pPr/>
              <a:t>13</a:t>
            </a:fld>
            <a:endParaRPr lang="en-CA" altLang="en-US"/>
          </a:p>
        </p:txBody>
      </p:sp>
    </p:spTree>
    <p:extLst>
      <p:ext uri="{BB962C8B-B14F-4D97-AF65-F5344CB8AC3E}">
        <p14:creationId xmlns:p14="http://schemas.microsoft.com/office/powerpoint/2010/main" val="12953401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13387548-ABB8-4D55-9073-D207578177DC}" type="slidenum">
              <a:rPr lang="en-CA" altLang="en-US" smtClean="0"/>
              <a:pPr/>
              <a:t>14</a:t>
            </a:fld>
            <a:endParaRPr lang="en-CA" altLang="en-US"/>
          </a:p>
        </p:txBody>
      </p:sp>
    </p:spTree>
    <p:extLst>
      <p:ext uri="{BB962C8B-B14F-4D97-AF65-F5344CB8AC3E}">
        <p14:creationId xmlns:p14="http://schemas.microsoft.com/office/powerpoint/2010/main" val="14960576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CA" i="0" baseline="0" dirty="0"/>
              <a:t>-   Some of us are familiar with the Mental Health Continuum, which encourages all Defence Team members to stay mentally healthy</a:t>
            </a:r>
          </a:p>
          <a:p>
            <a:pPr marL="174708" indent="-174708">
              <a:buFontTx/>
              <a:buChar char="-"/>
            </a:pPr>
            <a:r>
              <a:rPr lang="en-CA" i="0" baseline="0" dirty="0"/>
              <a:t>To be at our best, we need to take are of our mental health just as we do our physical health</a:t>
            </a:r>
          </a:p>
          <a:p>
            <a:pPr marL="174708" indent="-174708">
              <a:buFontTx/>
              <a:buChar char="-"/>
            </a:pPr>
            <a:r>
              <a:rPr lang="en-CA" i="0" baseline="0" dirty="0"/>
              <a:t>Check in with yourself.  Ask yourself how are you doing?  And use the continuum as a guide. </a:t>
            </a:r>
          </a:p>
          <a:p>
            <a:r>
              <a:rPr lang="fr-CA" sz="1200" kern="1200" dirty="0">
                <a:solidFill>
                  <a:schemeClr val="tx1"/>
                </a:solidFill>
                <a:effectLst/>
                <a:latin typeface="Arial"/>
                <a:ea typeface="ＭＳ Ｐゴシック" charset="0"/>
                <a:cs typeface="ＭＳ Ｐゴシック" charset="0"/>
              </a:rPr>
              <a:t>Mental </a:t>
            </a:r>
            <a:r>
              <a:rPr lang="fr-CA" sz="1200" kern="1200" dirty="0" err="1">
                <a:solidFill>
                  <a:schemeClr val="tx1"/>
                </a:solidFill>
                <a:effectLst/>
                <a:latin typeface="Arial"/>
                <a:ea typeface="ＭＳ Ｐゴシック" charset="0"/>
                <a:cs typeface="ＭＳ Ｐゴシック" charset="0"/>
              </a:rPr>
              <a:t>Health</a:t>
            </a:r>
            <a:r>
              <a:rPr lang="fr-CA" sz="1200" kern="1200" dirty="0">
                <a:solidFill>
                  <a:schemeClr val="tx1"/>
                </a:solidFill>
                <a:effectLst/>
                <a:latin typeface="Arial"/>
                <a:ea typeface="ＭＳ Ｐゴシック" charset="0"/>
                <a:cs typeface="ＭＳ Ｐゴシック" charset="0"/>
              </a:rPr>
              <a:t> Continuum : Continuum de la santé mentale</a:t>
            </a:r>
          </a:p>
          <a:p>
            <a:r>
              <a:rPr lang="fr-CA" sz="1200" kern="1200" dirty="0" err="1">
                <a:solidFill>
                  <a:schemeClr val="tx1"/>
                </a:solidFill>
                <a:effectLst/>
                <a:latin typeface="Arial"/>
                <a:ea typeface="ＭＳ Ｐゴシック" charset="0"/>
                <a:cs typeface="ＭＳ Ｐゴシック" charset="0"/>
              </a:rPr>
              <a:t>Healty</a:t>
            </a:r>
            <a:r>
              <a:rPr lang="fr-CA" sz="1200" kern="1200" dirty="0">
                <a:solidFill>
                  <a:schemeClr val="tx1"/>
                </a:solidFill>
                <a:effectLst/>
                <a:latin typeface="Arial"/>
                <a:ea typeface="ＭＳ Ｐゴシック" charset="0"/>
                <a:cs typeface="ＭＳ Ｐゴシック" charset="0"/>
              </a:rPr>
              <a:t> : En santé</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Reacting</a:t>
            </a:r>
            <a:r>
              <a:rPr lang="fr-CA" sz="1200" kern="1200" dirty="0">
                <a:solidFill>
                  <a:schemeClr val="tx1"/>
                </a:solidFill>
                <a:effectLst/>
                <a:latin typeface="Arial"/>
                <a:ea typeface="ＭＳ Ｐゴシック" charset="0"/>
                <a:cs typeface="ＭＳ Ｐゴシック" charset="0"/>
              </a:rPr>
              <a:t> : Réactionnel</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Injured</a:t>
            </a:r>
            <a:r>
              <a:rPr lang="fr-CA" sz="1200" kern="1200" dirty="0">
                <a:solidFill>
                  <a:schemeClr val="tx1"/>
                </a:solidFill>
                <a:effectLst/>
                <a:latin typeface="Arial"/>
                <a:ea typeface="ＭＳ Ｐゴシック" charset="0"/>
                <a:cs typeface="ＭＳ Ｐゴシック" charset="0"/>
              </a:rPr>
              <a:t> : Blessé</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Ill : Malade</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Mood</a:t>
            </a:r>
            <a:r>
              <a:rPr lang="fr-CA" sz="1200" kern="1200" dirty="0">
                <a:solidFill>
                  <a:schemeClr val="tx1"/>
                </a:solidFill>
                <a:effectLst/>
                <a:latin typeface="Arial"/>
                <a:ea typeface="ＭＳ Ｐゴシック" charset="0"/>
                <a:cs typeface="ＭＳ Ｐゴシック" charset="0"/>
              </a:rPr>
              <a:t> : Humeur</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Normal </a:t>
            </a:r>
            <a:r>
              <a:rPr lang="fr-CA" sz="1200" kern="1200" dirty="0" err="1">
                <a:solidFill>
                  <a:schemeClr val="tx1"/>
                </a:solidFill>
                <a:effectLst/>
                <a:latin typeface="Arial"/>
                <a:ea typeface="ＭＳ Ｐゴシック" charset="0"/>
                <a:cs typeface="ＭＳ Ｐゴシック" charset="0"/>
              </a:rPr>
              <a:t>mood</a:t>
            </a:r>
            <a:r>
              <a:rPr lang="fr-CA" sz="1200" kern="1200" dirty="0">
                <a:solidFill>
                  <a:schemeClr val="tx1"/>
                </a:solidFill>
                <a:effectLst/>
                <a:latin typeface="Arial"/>
                <a:ea typeface="ＭＳ Ｐゴシック" charset="0"/>
                <a:cs typeface="ＭＳ Ｐゴシック" charset="0"/>
              </a:rPr>
              <a:t> fluctuations : Fluctuations normales de l’humeur</a:t>
            </a:r>
            <a:endParaRPr lang="en-CA" sz="1200" kern="1200" dirty="0">
              <a:solidFill>
                <a:schemeClr val="tx1"/>
              </a:solidFill>
              <a:effectLst/>
              <a:latin typeface="Arial"/>
              <a:ea typeface="ＭＳ Ｐゴシック" charset="0"/>
              <a:cs typeface="ＭＳ Ｐゴシック" charset="0"/>
            </a:endParaRPr>
          </a:p>
          <a:p>
            <a:r>
              <a:rPr lang="en-CA" sz="1200" kern="1200" dirty="0">
                <a:solidFill>
                  <a:schemeClr val="tx1"/>
                </a:solidFill>
                <a:effectLst/>
                <a:latin typeface="Arial"/>
                <a:ea typeface="ＭＳ Ｐゴシック" charset="0"/>
                <a:cs typeface="ＭＳ Ｐゴシック" charset="0"/>
              </a:rPr>
              <a:t>Calm and steady : </a:t>
            </a:r>
            <a:r>
              <a:rPr lang="en-CA" sz="1200" kern="1200" dirty="0" err="1">
                <a:solidFill>
                  <a:schemeClr val="tx1"/>
                </a:solidFill>
                <a:effectLst/>
                <a:latin typeface="Arial"/>
                <a:ea typeface="ＭＳ Ｐゴシック" charset="0"/>
                <a:cs typeface="ＭＳ Ｐゴシック" charset="0"/>
              </a:rPr>
              <a:t>Calme</a:t>
            </a:r>
            <a:r>
              <a:rPr lang="en-CA" sz="1200" kern="1200" dirty="0">
                <a:solidFill>
                  <a:schemeClr val="tx1"/>
                </a:solidFill>
                <a:effectLst/>
                <a:latin typeface="Arial"/>
                <a:ea typeface="ＭＳ Ｐゴシック" charset="0"/>
                <a:cs typeface="ＭＳ Ｐゴシック" charset="0"/>
              </a:rPr>
              <a:t> et stable</a:t>
            </a:r>
          </a:p>
          <a:p>
            <a:r>
              <a:rPr lang="en-CA" sz="1200" kern="1200" dirty="0">
                <a:solidFill>
                  <a:schemeClr val="tx1"/>
                </a:solidFill>
                <a:effectLst/>
                <a:latin typeface="Arial"/>
                <a:ea typeface="ＭＳ Ｐゴシック" charset="0"/>
                <a:cs typeface="ＭＳ Ｐゴシック" charset="0"/>
              </a:rPr>
              <a:t>Take things in a stride : </a:t>
            </a:r>
            <a:r>
              <a:rPr lang="en-CA" sz="1200" kern="1200" dirty="0" err="1">
                <a:solidFill>
                  <a:schemeClr val="tx1"/>
                </a:solidFill>
                <a:effectLst/>
                <a:latin typeface="Arial"/>
                <a:ea typeface="ＭＳ Ｐゴシック" charset="0"/>
                <a:cs typeface="ＭＳ Ｐゴシック" charset="0"/>
              </a:rPr>
              <a:t>Prendre</a:t>
            </a:r>
            <a:r>
              <a:rPr lang="en-CA" sz="1200" kern="1200" dirty="0">
                <a:solidFill>
                  <a:schemeClr val="tx1"/>
                </a:solidFill>
                <a:effectLst/>
                <a:latin typeface="Arial"/>
                <a:ea typeface="ＭＳ Ｐゴシック" charset="0"/>
                <a:cs typeface="ＭＳ Ｐゴシック" charset="0"/>
              </a:rPr>
              <a:t> les choses avec aplomb</a:t>
            </a:r>
          </a:p>
          <a:p>
            <a:r>
              <a:rPr lang="fr-CA" sz="1200" kern="1200" dirty="0" err="1">
                <a:solidFill>
                  <a:schemeClr val="tx1"/>
                </a:solidFill>
                <a:effectLst/>
                <a:latin typeface="Arial"/>
                <a:ea typeface="ＭＳ Ｐゴシック" charset="0"/>
                <a:cs typeface="ＭＳ Ｐゴシック" charset="0"/>
              </a:rPr>
              <a:t>Irritability</a:t>
            </a:r>
            <a:r>
              <a:rPr lang="fr-CA" sz="1200" kern="1200" dirty="0">
                <a:solidFill>
                  <a:schemeClr val="tx1"/>
                </a:solidFill>
                <a:effectLst/>
                <a:latin typeface="Arial"/>
                <a:ea typeface="ＭＳ Ｐゴシック" charset="0"/>
                <a:cs typeface="ＭＳ Ｐゴシック" charset="0"/>
              </a:rPr>
              <a:t> : Irritabilité</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Impatience : Impatience</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Nervousness</a:t>
            </a:r>
            <a:r>
              <a:rPr lang="fr-CA" sz="1200" kern="1200" dirty="0">
                <a:solidFill>
                  <a:schemeClr val="tx1"/>
                </a:solidFill>
                <a:effectLst/>
                <a:latin typeface="Arial"/>
                <a:ea typeface="ＭＳ Ｐゴシック" charset="0"/>
                <a:cs typeface="ＭＳ Ｐゴシック" charset="0"/>
              </a:rPr>
              <a:t> : Nervosité</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Sadness</a:t>
            </a:r>
            <a:r>
              <a:rPr lang="fr-CA" sz="1200" kern="1200" dirty="0">
                <a:solidFill>
                  <a:schemeClr val="tx1"/>
                </a:solidFill>
                <a:effectLst/>
                <a:latin typeface="Arial"/>
                <a:ea typeface="ＭＳ Ｐゴシック" charset="0"/>
                <a:cs typeface="ＭＳ Ｐゴシック" charset="0"/>
              </a:rPr>
              <a:t> : Tristesse</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Overwhelmed</a:t>
            </a:r>
            <a:r>
              <a:rPr lang="fr-CA" sz="1200" kern="1200" dirty="0">
                <a:solidFill>
                  <a:schemeClr val="tx1"/>
                </a:solidFill>
                <a:effectLst/>
                <a:latin typeface="Arial"/>
                <a:ea typeface="ＭＳ Ｐゴシック" charset="0"/>
                <a:cs typeface="ＭＳ Ｐゴシック" charset="0"/>
              </a:rPr>
              <a:t> : Bouleversé</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Anger : Colère</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Anxious</a:t>
            </a:r>
            <a:r>
              <a:rPr lang="fr-CA" sz="1200" kern="1200" dirty="0">
                <a:solidFill>
                  <a:schemeClr val="tx1"/>
                </a:solidFill>
                <a:effectLst/>
                <a:latin typeface="Arial"/>
                <a:ea typeface="ＭＳ Ｐゴシック" charset="0"/>
                <a:cs typeface="ＭＳ Ｐゴシック" charset="0"/>
              </a:rPr>
              <a:t> : Anxieux</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Pervasively</a:t>
            </a:r>
            <a:r>
              <a:rPr lang="fr-CA" sz="1200" kern="1200" dirty="0">
                <a:solidFill>
                  <a:schemeClr val="tx1"/>
                </a:solidFill>
                <a:effectLst/>
                <a:latin typeface="Arial"/>
                <a:ea typeface="ＭＳ Ｐゴシック" charset="0"/>
                <a:cs typeface="ＭＳ Ｐゴシック" charset="0"/>
              </a:rPr>
              <a:t> </a:t>
            </a:r>
            <a:r>
              <a:rPr lang="fr-CA" sz="1200" kern="1200" dirty="0" err="1">
                <a:solidFill>
                  <a:schemeClr val="tx1"/>
                </a:solidFill>
                <a:effectLst/>
                <a:latin typeface="Arial"/>
                <a:ea typeface="ＭＳ Ｐゴシック" charset="0"/>
                <a:cs typeface="ＭＳ Ｐゴシック" charset="0"/>
              </a:rPr>
              <a:t>sad</a:t>
            </a:r>
            <a:r>
              <a:rPr lang="fr-CA" sz="1200" kern="1200" dirty="0">
                <a:solidFill>
                  <a:schemeClr val="tx1"/>
                </a:solidFill>
                <a:effectLst/>
                <a:latin typeface="Arial"/>
                <a:ea typeface="ＭＳ Ｐゴシック" charset="0"/>
                <a:cs typeface="ＭＳ Ｐゴシック" charset="0"/>
              </a:rPr>
              <a:t> : Tristesse omniprésente</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Hopeless</a:t>
            </a:r>
            <a:r>
              <a:rPr lang="fr-CA" sz="1200" kern="1200" dirty="0">
                <a:solidFill>
                  <a:schemeClr val="tx1"/>
                </a:solidFill>
                <a:effectLst/>
                <a:latin typeface="Arial"/>
                <a:ea typeface="ＭＳ Ｐゴシック" charset="0"/>
                <a:cs typeface="ＭＳ Ｐゴシック" charset="0"/>
              </a:rPr>
              <a:t> : Désespoir</a:t>
            </a:r>
          </a:p>
          <a:p>
            <a:r>
              <a:rPr lang="fr-CA" sz="1200" kern="1200" dirty="0" err="1">
                <a:solidFill>
                  <a:schemeClr val="tx1"/>
                </a:solidFill>
                <a:effectLst/>
                <a:latin typeface="Arial"/>
                <a:ea typeface="ＭＳ Ｐゴシック" charset="0"/>
                <a:cs typeface="ＭＳ Ｐゴシック" charset="0"/>
              </a:rPr>
              <a:t>Angry</a:t>
            </a:r>
            <a:r>
              <a:rPr lang="fr-CA" sz="1200" kern="1200" dirty="0">
                <a:solidFill>
                  <a:schemeClr val="tx1"/>
                </a:solidFill>
                <a:effectLst/>
                <a:latin typeface="Arial"/>
                <a:ea typeface="ＭＳ Ｐゴシック" charset="0"/>
                <a:cs typeface="ＭＳ Ｐゴシック" charset="0"/>
              </a:rPr>
              <a:t> </a:t>
            </a:r>
            <a:r>
              <a:rPr lang="fr-CA" sz="1200" kern="1200" dirty="0" err="1">
                <a:solidFill>
                  <a:schemeClr val="tx1"/>
                </a:solidFill>
                <a:effectLst/>
                <a:latin typeface="Arial"/>
                <a:ea typeface="ＭＳ Ｐゴシック" charset="0"/>
                <a:cs typeface="ＭＳ Ｐゴシック" charset="0"/>
              </a:rPr>
              <a:t>outbusrts</a:t>
            </a:r>
            <a:r>
              <a:rPr lang="fr-CA" sz="1200" kern="1200" dirty="0">
                <a:solidFill>
                  <a:schemeClr val="tx1"/>
                </a:solidFill>
                <a:effectLst/>
                <a:latin typeface="Arial"/>
                <a:ea typeface="ＭＳ Ｐゴシック" charset="0"/>
                <a:cs typeface="ＭＳ Ｐゴシック" charset="0"/>
              </a:rPr>
              <a:t>/</a:t>
            </a:r>
            <a:r>
              <a:rPr lang="fr-CA" sz="1200" kern="1200" dirty="0" err="1">
                <a:solidFill>
                  <a:schemeClr val="tx1"/>
                </a:solidFill>
                <a:effectLst/>
                <a:latin typeface="Arial"/>
                <a:ea typeface="ＭＳ Ｐゴシック" charset="0"/>
                <a:cs typeface="ＭＳ Ｐゴシック" charset="0"/>
              </a:rPr>
              <a:t>aggression</a:t>
            </a:r>
            <a:r>
              <a:rPr lang="fr-CA" sz="1200" kern="1200" dirty="0">
                <a:solidFill>
                  <a:schemeClr val="tx1"/>
                </a:solidFill>
                <a:effectLst/>
                <a:latin typeface="Arial"/>
                <a:ea typeface="ＭＳ Ｐゴシック" charset="0"/>
                <a:cs typeface="ＭＳ Ｐゴシック" charset="0"/>
              </a:rPr>
              <a:t> : Sautes d’humeur/agressions</a:t>
            </a:r>
          </a:p>
          <a:p>
            <a:r>
              <a:rPr lang="fr-CA" sz="1200" kern="1200" dirty="0">
                <a:solidFill>
                  <a:schemeClr val="tx1"/>
                </a:solidFill>
                <a:effectLst/>
                <a:latin typeface="Arial"/>
                <a:ea typeface="ＭＳ Ｐゴシック" charset="0"/>
                <a:cs typeface="ＭＳ Ｐゴシック" charset="0"/>
              </a:rPr>
              <a:t>Excessive </a:t>
            </a:r>
            <a:r>
              <a:rPr lang="fr-CA" sz="1200" kern="1200" dirty="0" err="1">
                <a:solidFill>
                  <a:schemeClr val="tx1"/>
                </a:solidFill>
                <a:effectLst/>
                <a:latin typeface="Arial"/>
                <a:ea typeface="ＭＳ Ｐゴシック" charset="0"/>
                <a:cs typeface="ＭＳ Ｐゴシック" charset="0"/>
              </a:rPr>
              <a:t>anxiety</a:t>
            </a:r>
            <a:r>
              <a:rPr lang="fr-CA" sz="1200" kern="1200" dirty="0">
                <a:solidFill>
                  <a:schemeClr val="tx1"/>
                </a:solidFill>
                <a:effectLst/>
                <a:latin typeface="Arial"/>
                <a:ea typeface="ＭＳ Ｐゴシック" charset="0"/>
                <a:cs typeface="ＭＳ Ｐゴシック" charset="0"/>
              </a:rPr>
              <a:t>: Anxiété excessive</a:t>
            </a:r>
            <a:endParaRPr lang="fr-CA" sz="1200" kern="1200" baseline="0" dirty="0">
              <a:solidFill>
                <a:schemeClr val="tx1"/>
              </a:solidFill>
              <a:effectLst/>
              <a:latin typeface="Arial"/>
              <a:ea typeface="ＭＳ Ｐゴシック" charset="0"/>
              <a:cs typeface="ＭＳ Ｐゴシック"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fr-CA" sz="1200" kern="1200" dirty="0">
                <a:solidFill>
                  <a:schemeClr val="tx1"/>
                </a:solidFill>
                <a:effectLst/>
                <a:latin typeface="Arial"/>
                <a:ea typeface="ＭＳ Ｐゴシック" charset="0"/>
                <a:cs typeface="ＭＳ Ｐゴシック" charset="0"/>
              </a:rPr>
              <a:t>Regular</a:t>
            </a:r>
            <a:r>
              <a:rPr lang="fr-CA" sz="1200" kern="1200" baseline="0" dirty="0">
                <a:solidFill>
                  <a:schemeClr val="tx1"/>
                </a:solidFill>
                <a:effectLst/>
                <a:latin typeface="Arial"/>
                <a:ea typeface="ＭＳ Ｐゴシック" charset="0"/>
                <a:cs typeface="ＭＳ Ｐゴシック" charset="0"/>
              </a:rPr>
              <a:t> </a:t>
            </a:r>
            <a:r>
              <a:rPr lang="fr-CA" sz="1200" kern="1200" dirty="0">
                <a:solidFill>
                  <a:schemeClr val="tx1"/>
                </a:solidFill>
                <a:effectLst/>
                <a:latin typeface="Arial"/>
                <a:ea typeface="ＭＳ Ｐゴシック" charset="0"/>
                <a:cs typeface="ＭＳ Ｐゴシック" charset="0"/>
              </a:rPr>
              <a:t>panic </a:t>
            </a:r>
            <a:r>
              <a:rPr lang="fr-CA" sz="1200" kern="1200" dirty="0" err="1">
                <a:solidFill>
                  <a:schemeClr val="tx1"/>
                </a:solidFill>
                <a:effectLst/>
                <a:latin typeface="Arial"/>
                <a:ea typeface="ＭＳ Ｐゴシック" charset="0"/>
                <a:cs typeface="ＭＳ Ｐゴシック" charset="0"/>
              </a:rPr>
              <a:t>attacks</a:t>
            </a:r>
            <a:r>
              <a:rPr lang="fr-CA" sz="1200" kern="1200" dirty="0">
                <a:solidFill>
                  <a:schemeClr val="tx1"/>
                </a:solidFill>
                <a:effectLst/>
                <a:latin typeface="Arial"/>
                <a:ea typeface="ＭＳ Ｐゴシック" charset="0"/>
                <a:cs typeface="ＭＳ Ｐゴシック" charset="0"/>
              </a:rPr>
              <a:t> :</a:t>
            </a:r>
            <a:r>
              <a:rPr lang="fr-CA" sz="1200" kern="1200" baseline="0" dirty="0">
                <a:solidFill>
                  <a:schemeClr val="tx1"/>
                </a:solidFill>
                <a:effectLst/>
                <a:latin typeface="Arial"/>
                <a:ea typeface="ＭＳ Ｐゴシック" charset="0"/>
                <a:cs typeface="ＭＳ Ｐゴシック" charset="0"/>
              </a:rPr>
              <a:t> Cr</a:t>
            </a:r>
            <a:r>
              <a:rPr lang="fr-CA" sz="1200" kern="1200" dirty="0">
                <a:solidFill>
                  <a:schemeClr val="tx1"/>
                </a:solidFill>
                <a:effectLst/>
                <a:latin typeface="Arial"/>
                <a:ea typeface="ＭＳ Ｐゴシック" charset="0"/>
                <a:cs typeface="ＭＳ Ｐゴシック" charset="0"/>
              </a:rPr>
              <a:t>ises</a:t>
            </a:r>
            <a:r>
              <a:rPr lang="fr-CA" sz="1200" kern="1200" baseline="0" dirty="0">
                <a:solidFill>
                  <a:schemeClr val="tx1"/>
                </a:solidFill>
                <a:effectLst/>
                <a:latin typeface="Arial"/>
                <a:ea typeface="ＭＳ Ｐゴシック" charset="0"/>
                <a:cs typeface="ＭＳ Ｐゴシック" charset="0"/>
              </a:rPr>
              <a:t> de panique régulières</a:t>
            </a:r>
          </a:p>
          <a:p>
            <a:r>
              <a:rPr lang="fr-CA" sz="1200" kern="1200" baseline="0" dirty="0" err="1">
                <a:solidFill>
                  <a:schemeClr val="tx1"/>
                </a:solidFill>
                <a:effectLst/>
                <a:latin typeface="Arial"/>
                <a:ea typeface="ＭＳ Ｐゴシック" charset="0"/>
                <a:cs typeface="ＭＳ Ｐゴシック" charset="0"/>
              </a:rPr>
              <a:t>Depressed</a:t>
            </a:r>
            <a:r>
              <a:rPr lang="fr-CA" sz="1200" kern="1200" baseline="0" dirty="0">
                <a:solidFill>
                  <a:schemeClr val="tx1"/>
                </a:solidFill>
                <a:effectLst/>
                <a:latin typeface="Arial"/>
                <a:ea typeface="ＭＳ Ｐゴシック" charset="0"/>
                <a:cs typeface="ＭＳ Ｐゴシック" charset="0"/>
              </a:rPr>
              <a:t> : Dépression</a:t>
            </a:r>
          </a:p>
          <a:p>
            <a:r>
              <a:rPr lang="fr-CA" sz="1200" kern="1200" baseline="0" dirty="0" err="1">
                <a:solidFill>
                  <a:schemeClr val="tx1"/>
                </a:solidFill>
                <a:effectLst/>
                <a:latin typeface="Arial"/>
                <a:ea typeface="ＭＳ Ｐゴシック" charset="0"/>
                <a:cs typeface="ＭＳ Ｐゴシック" charset="0"/>
              </a:rPr>
              <a:t>Suicidal</a:t>
            </a:r>
            <a:r>
              <a:rPr lang="fr-CA" sz="1200" kern="1200" baseline="0" dirty="0">
                <a:solidFill>
                  <a:schemeClr val="tx1"/>
                </a:solidFill>
                <a:effectLst/>
                <a:latin typeface="Arial"/>
                <a:ea typeface="ＭＳ Ｐゴシック" charset="0"/>
                <a:cs typeface="ＭＳ Ｐゴシック" charset="0"/>
              </a:rPr>
              <a:t> </a:t>
            </a:r>
            <a:r>
              <a:rPr lang="fr-CA" sz="1200" kern="1200" baseline="0" dirty="0" err="1">
                <a:solidFill>
                  <a:schemeClr val="tx1"/>
                </a:solidFill>
                <a:effectLst/>
                <a:latin typeface="Arial"/>
                <a:ea typeface="ＭＳ Ｐゴシック" charset="0"/>
                <a:cs typeface="ＭＳ Ｐゴシック" charset="0"/>
              </a:rPr>
              <a:t>toughts</a:t>
            </a:r>
            <a:r>
              <a:rPr lang="fr-CA" sz="1200" kern="1200" baseline="0" dirty="0">
                <a:solidFill>
                  <a:schemeClr val="tx1"/>
                </a:solidFill>
                <a:effectLst/>
                <a:latin typeface="Arial"/>
                <a:ea typeface="ＭＳ Ｐゴシック" charset="0"/>
                <a:cs typeface="ＭＳ Ｐゴシック" charset="0"/>
              </a:rPr>
              <a:t> : Pensées suicidaires</a:t>
            </a:r>
            <a:endParaRPr lang="en-CA" sz="1200" kern="1200" dirty="0">
              <a:solidFill>
                <a:schemeClr val="tx1"/>
              </a:solidFill>
              <a:effectLst/>
              <a:latin typeface="Arial"/>
              <a:ea typeface="ＭＳ Ｐゴシック" charset="0"/>
              <a:cs typeface="ＭＳ Ｐゴシック" charset="0"/>
            </a:endParaRPr>
          </a:p>
          <a:p>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Attitude and performance : Attitude et rendement</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Good </a:t>
            </a:r>
            <a:r>
              <a:rPr lang="fr-CA" sz="1200" kern="1200" dirty="0" err="1">
                <a:solidFill>
                  <a:schemeClr val="tx1"/>
                </a:solidFill>
                <a:effectLst/>
                <a:latin typeface="Arial"/>
                <a:ea typeface="ＭＳ Ｐゴシック" charset="0"/>
                <a:cs typeface="ＭＳ Ｐゴシック" charset="0"/>
              </a:rPr>
              <a:t>sense</a:t>
            </a:r>
            <a:r>
              <a:rPr lang="fr-CA" sz="1200" kern="1200" dirty="0">
                <a:solidFill>
                  <a:schemeClr val="tx1"/>
                </a:solidFill>
                <a:effectLst/>
                <a:latin typeface="Arial"/>
                <a:ea typeface="ＭＳ Ｐゴシック" charset="0"/>
                <a:cs typeface="ＭＳ Ｐゴシック" charset="0"/>
              </a:rPr>
              <a:t> of humour : Bon sens de l’humour</a:t>
            </a:r>
            <a:endParaRPr lang="en-CA" sz="1200" kern="1200" dirty="0">
              <a:solidFill>
                <a:schemeClr val="tx1"/>
              </a:solidFill>
              <a:effectLst/>
              <a:latin typeface="Arial"/>
              <a:ea typeface="ＭＳ Ｐゴシック" charset="0"/>
              <a:cs typeface="ＭＳ Ｐゴシック" charset="0"/>
            </a:endParaRPr>
          </a:p>
          <a:p>
            <a:r>
              <a:rPr lang="en-CA" sz="1200" kern="1200" dirty="0">
                <a:solidFill>
                  <a:schemeClr val="tx1"/>
                </a:solidFill>
                <a:effectLst/>
                <a:latin typeface="Arial"/>
                <a:ea typeface="ＭＳ Ｐゴシック" charset="0"/>
                <a:cs typeface="ＭＳ Ｐゴシック" charset="0"/>
              </a:rPr>
              <a:t>Performing well : Bon </a:t>
            </a:r>
            <a:r>
              <a:rPr lang="en-CA" sz="1200" kern="1200" dirty="0" err="1">
                <a:solidFill>
                  <a:schemeClr val="tx1"/>
                </a:solidFill>
                <a:effectLst/>
                <a:latin typeface="Arial"/>
                <a:ea typeface="ＭＳ Ｐゴシック" charset="0"/>
                <a:cs typeface="ＭＳ Ｐゴシック" charset="0"/>
              </a:rPr>
              <a:t>rendement</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In control </a:t>
            </a:r>
            <a:r>
              <a:rPr lang="fr-CA" sz="1200" kern="1200" dirty="0" err="1">
                <a:solidFill>
                  <a:schemeClr val="tx1"/>
                </a:solidFill>
                <a:effectLst/>
                <a:latin typeface="Arial"/>
                <a:ea typeface="ＭＳ Ｐゴシック" charset="0"/>
                <a:cs typeface="ＭＳ Ｐゴシック" charset="0"/>
              </a:rPr>
              <a:t>mentally</a:t>
            </a:r>
            <a:r>
              <a:rPr lang="fr-CA" sz="1200" kern="1200" dirty="0">
                <a:solidFill>
                  <a:schemeClr val="tx1"/>
                </a:solidFill>
                <a:effectLst/>
                <a:latin typeface="Arial"/>
                <a:ea typeface="ＭＳ Ｐゴシック" charset="0"/>
                <a:cs typeface="ＭＳ Ｐゴシック" charset="0"/>
              </a:rPr>
              <a:t> : Pleine possession de ses moyens mentaux</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Displaced</a:t>
            </a:r>
            <a:r>
              <a:rPr lang="fr-CA" sz="1200" kern="1200" dirty="0">
                <a:solidFill>
                  <a:schemeClr val="tx1"/>
                </a:solidFill>
                <a:effectLst/>
                <a:latin typeface="Arial"/>
                <a:ea typeface="ＭＳ Ｐゴシック" charset="0"/>
                <a:cs typeface="ＭＳ Ｐゴシック" charset="0"/>
              </a:rPr>
              <a:t> </a:t>
            </a:r>
            <a:r>
              <a:rPr lang="fr-CA" sz="1200" kern="1200" dirty="0" err="1">
                <a:solidFill>
                  <a:schemeClr val="tx1"/>
                </a:solidFill>
                <a:effectLst/>
                <a:latin typeface="Arial"/>
                <a:ea typeface="ＭＳ Ｐゴシック" charset="0"/>
                <a:cs typeface="ＭＳ Ｐゴシック" charset="0"/>
              </a:rPr>
              <a:t>sarcasm</a:t>
            </a:r>
            <a:r>
              <a:rPr lang="fr-CA" sz="1200" kern="1200" dirty="0">
                <a:solidFill>
                  <a:schemeClr val="tx1"/>
                </a:solidFill>
                <a:effectLst/>
                <a:latin typeface="Arial"/>
                <a:ea typeface="ＭＳ Ｐゴシック" charset="0"/>
                <a:cs typeface="ＭＳ Ｐゴシック" charset="0"/>
              </a:rPr>
              <a:t> : Sarcasme déplacé</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Procrastination : Procrastination</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Forgetfulness</a:t>
            </a:r>
            <a:r>
              <a:rPr lang="fr-CA" sz="1200" kern="1200" dirty="0">
                <a:solidFill>
                  <a:schemeClr val="tx1"/>
                </a:solidFill>
                <a:effectLst/>
                <a:latin typeface="Arial"/>
                <a:ea typeface="ＭＳ Ｐゴシック" charset="0"/>
                <a:cs typeface="ＭＳ Ｐゴシック" charset="0"/>
              </a:rPr>
              <a:t> : Distraction</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Often</a:t>
            </a:r>
            <a:r>
              <a:rPr lang="fr-CA" sz="1200" kern="1200" dirty="0">
                <a:solidFill>
                  <a:schemeClr val="tx1"/>
                </a:solidFill>
                <a:effectLst/>
                <a:latin typeface="Arial"/>
                <a:ea typeface="ＭＳ Ｐゴシック" charset="0"/>
                <a:cs typeface="ＭＳ Ｐゴシック" charset="0"/>
              </a:rPr>
              <a:t> </a:t>
            </a:r>
            <a:r>
              <a:rPr lang="fr-CA" sz="1200" kern="1200" dirty="0" err="1">
                <a:solidFill>
                  <a:schemeClr val="tx1"/>
                </a:solidFill>
                <a:effectLst/>
                <a:latin typeface="Arial"/>
                <a:ea typeface="ＭＳ Ｐゴシック" charset="0"/>
                <a:cs typeface="ＭＳ Ｐゴシック" charset="0"/>
              </a:rPr>
              <a:t>late</a:t>
            </a:r>
            <a:r>
              <a:rPr lang="fr-CA" sz="1200" kern="1200" dirty="0">
                <a:solidFill>
                  <a:schemeClr val="tx1"/>
                </a:solidFill>
                <a:effectLst/>
                <a:latin typeface="Arial"/>
                <a:ea typeface="ＭＳ Ｐゴシック" charset="0"/>
                <a:cs typeface="ＭＳ Ｐゴシック" charset="0"/>
              </a:rPr>
              <a:t> to </a:t>
            </a:r>
            <a:r>
              <a:rPr lang="fr-CA" sz="1200" kern="1200" dirty="0" err="1">
                <a:solidFill>
                  <a:schemeClr val="tx1"/>
                </a:solidFill>
                <a:effectLst/>
                <a:latin typeface="Arial"/>
                <a:ea typeface="ＭＳ Ｐゴシック" charset="0"/>
                <a:cs typeface="ＭＳ Ｐゴシック" charset="0"/>
              </a:rPr>
              <a:t>work</a:t>
            </a:r>
            <a:r>
              <a:rPr lang="fr-CA" sz="1200" kern="1200" dirty="0">
                <a:solidFill>
                  <a:schemeClr val="tx1"/>
                </a:solidFill>
                <a:effectLst/>
                <a:latin typeface="Arial"/>
                <a:ea typeface="ＭＳ Ｐゴシック" charset="0"/>
                <a:cs typeface="ＭＳ Ｐゴシック" charset="0"/>
              </a:rPr>
              <a:t> : Souvent en retard au travail</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Negative</a:t>
            </a:r>
            <a:r>
              <a:rPr lang="fr-CA" sz="1200" kern="1200" dirty="0">
                <a:solidFill>
                  <a:schemeClr val="tx1"/>
                </a:solidFill>
                <a:effectLst/>
                <a:latin typeface="Arial"/>
                <a:ea typeface="ＭＳ Ｐゴシック" charset="0"/>
                <a:cs typeface="ＭＳ Ｐゴシック" charset="0"/>
              </a:rPr>
              <a:t> attitude : Attitude négative</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Poor performance or </a:t>
            </a:r>
            <a:r>
              <a:rPr lang="fr-CA" sz="1200" kern="1200" dirty="0" err="1">
                <a:solidFill>
                  <a:schemeClr val="tx1"/>
                </a:solidFill>
                <a:effectLst/>
                <a:latin typeface="Arial"/>
                <a:ea typeface="ＭＳ Ｐゴシック" charset="0"/>
                <a:cs typeface="ＭＳ Ｐゴシック" charset="0"/>
              </a:rPr>
              <a:t>workaholic</a:t>
            </a:r>
            <a:r>
              <a:rPr lang="fr-CA" sz="1200" kern="1200" dirty="0">
                <a:solidFill>
                  <a:schemeClr val="tx1"/>
                </a:solidFill>
                <a:effectLst/>
                <a:latin typeface="Arial"/>
                <a:ea typeface="ＭＳ Ｐゴシック" charset="0"/>
                <a:cs typeface="ＭＳ Ｐゴシック" charset="0"/>
              </a:rPr>
              <a:t> : Mauvais rendement ou agit comme un bourreau de travail</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Presenteeism</a:t>
            </a:r>
            <a:r>
              <a:rPr lang="fr-CA" sz="1200" kern="1200" dirty="0">
                <a:solidFill>
                  <a:schemeClr val="tx1"/>
                </a:solidFill>
                <a:effectLst/>
                <a:latin typeface="Arial"/>
                <a:ea typeface="ＭＳ Ｐゴシック" charset="0"/>
                <a:cs typeface="ＭＳ Ｐゴシック" charset="0"/>
              </a:rPr>
              <a:t> : Présentéisme</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Forgetting</a:t>
            </a:r>
            <a:r>
              <a:rPr lang="fr-CA" sz="1200" kern="1200" dirty="0">
                <a:solidFill>
                  <a:schemeClr val="tx1"/>
                </a:solidFill>
                <a:effectLst/>
                <a:latin typeface="Arial"/>
                <a:ea typeface="ＭＳ Ｐゴシック" charset="0"/>
                <a:cs typeface="ＭＳ Ｐゴシック" charset="0"/>
              </a:rPr>
              <a:t> important </a:t>
            </a:r>
            <a:r>
              <a:rPr lang="fr-CA" sz="1200" kern="1200" dirty="0" err="1">
                <a:solidFill>
                  <a:schemeClr val="tx1"/>
                </a:solidFill>
                <a:effectLst/>
                <a:latin typeface="Arial"/>
                <a:ea typeface="ＭＳ Ｐゴシック" charset="0"/>
                <a:cs typeface="ＭＳ Ｐゴシック" charset="0"/>
              </a:rPr>
              <a:t>things</a:t>
            </a:r>
            <a:r>
              <a:rPr lang="fr-CA" sz="1200" kern="1200" dirty="0">
                <a:solidFill>
                  <a:schemeClr val="tx1"/>
                </a:solidFill>
                <a:effectLst/>
                <a:latin typeface="Arial"/>
                <a:ea typeface="ＭＳ Ｐゴシック" charset="0"/>
                <a:cs typeface="ＭＳ Ｐゴシック" charset="0"/>
              </a:rPr>
              <a:t> : Oubli de choses importantes</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Overt</a:t>
            </a:r>
            <a:r>
              <a:rPr lang="fr-CA" sz="1200" kern="1200" dirty="0">
                <a:solidFill>
                  <a:schemeClr val="tx1"/>
                </a:solidFill>
                <a:effectLst/>
                <a:latin typeface="Arial"/>
                <a:ea typeface="ＭＳ Ｐゴシック" charset="0"/>
                <a:cs typeface="ＭＳ Ｐゴシック" charset="0"/>
              </a:rPr>
              <a:t> insubordination : Insubordination manifeste</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Memory </a:t>
            </a:r>
            <a:r>
              <a:rPr lang="fr-CA" sz="1200" kern="1200" dirty="0" err="1">
                <a:solidFill>
                  <a:schemeClr val="tx1"/>
                </a:solidFill>
                <a:effectLst/>
                <a:latin typeface="Arial"/>
                <a:ea typeface="ＭＳ Ｐゴシック" charset="0"/>
                <a:cs typeface="ＭＳ Ｐゴシック" charset="0"/>
              </a:rPr>
              <a:t>loss</a:t>
            </a:r>
            <a:r>
              <a:rPr lang="fr-CA" sz="1200" kern="1200" dirty="0">
                <a:solidFill>
                  <a:schemeClr val="tx1"/>
                </a:solidFill>
                <a:effectLst/>
                <a:latin typeface="Arial"/>
                <a:ea typeface="ＭＳ Ｐゴシック" charset="0"/>
                <a:cs typeface="ＭＳ Ｐゴシック" charset="0"/>
              </a:rPr>
              <a:t> : Perte de mémoire</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Difficulty</a:t>
            </a:r>
            <a:r>
              <a:rPr lang="fr-CA" sz="1200" kern="1200" dirty="0">
                <a:solidFill>
                  <a:schemeClr val="tx1"/>
                </a:solidFill>
                <a:effectLst/>
                <a:latin typeface="Arial"/>
                <a:ea typeface="ＭＳ Ｐゴシック" charset="0"/>
                <a:cs typeface="ＭＳ Ｐゴシック" charset="0"/>
              </a:rPr>
              <a:t> </a:t>
            </a:r>
            <a:r>
              <a:rPr lang="fr-CA" sz="1200" kern="1200" dirty="0" err="1">
                <a:solidFill>
                  <a:schemeClr val="tx1"/>
                </a:solidFill>
                <a:effectLst/>
                <a:latin typeface="Arial"/>
                <a:ea typeface="ＭＳ Ｐゴシック" charset="0"/>
                <a:cs typeface="ＭＳ Ｐゴシック" charset="0"/>
              </a:rPr>
              <a:t>concentrating</a:t>
            </a:r>
            <a:r>
              <a:rPr lang="fr-CA" sz="1200" kern="1200" dirty="0">
                <a:solidFill>
                  <a:schemeClr val="tx1"/>
                </a:solidFill>
                <a:effectLst/>
                <a:latin typeface="Arial"/>
                <a:ea typeface="ＭＳ Ｐゴシック" charset="0"/>
                <a:cs typeface="ＭＳ Ｐゴシック" charset="0"/>
              </a:rPr>
              <a:t> : Difficulté à se concentrer</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Cannot</a:t>
            </a:r>
            <a:r>
              <a:rPr lang="fr-CA" sz="1200" kern="1200" dirty="0">
                <a:solidFill>
                  <a:schemeClr val="tx1"/>
                </a:solidFill>
                <a:effectLst/>
                <a:latin typeface="Arial"/>
                <a:ea typeface="ＭＳ Ｐゴシック" charset="0"/>
                <a:cs typeface="ＭＳ Ｐゴシック" charset="0"/>
              </a:rPr>
              <a:t> </a:t>
            </a:r>
            <a:r>
              <a:rPr lang="fr-CA" sz="1200" kern="1200" dirty="0" err="1">
                <a:solidFill>
                  <a:schemeClr val="tx1"/>
                </a:solidFill>
                <a:effectLst/>
                <a:latin typeface="Arial"/>
                <a:ea typeface="ＭＳ Ｐゴシック" charset="0"/>
                <a:cs typeface="ＭＳ Ｐゴシック" charset="0"/>
              </a:rPr>
              <a:t>perform</a:t>
            </a:r>
            <a:r>
              <a:rPr lang="fr-CA" sz="1200" kern="1200" dirty="0">
                <a:solidFill>
                  <a:schemeClr val="tx1"/>
                </a:solidFill>
                <a:effectLst/>
                <a:latin typeface="Arial"/>
                <a:ea typeface="ＭＳ Ｐゴシック" charset="0"/>
                <a:cs typeface="ＭＳ Ｐゴシック" charset="0"/>
              </a:rPr>
              <a:t> </a:t>
            </a:r>
            <a:r>
              <a:rPr lang="fr-CA" sz="1200" kern="1200" dirty="0" err="1">
                <a:solidFill>
                  <a:schemeClr val="tx1"/>
                </a:solidFill>
                <a:effectLst/>
                <a:latin typeface="Arial"/>
                <a:ea typeface="ＭＳ Ｐゴシック" charset="0"/>
                <a:cs typeface="ＭＳ Ｐゴシック" charset="0"/>
              </a:rPr>
              <a:t>duties</a:t>
            </a:r>
            <a:r>
              <a:rPr lang="fr-CA" sz="1200" kern="1200" dirty="0">
                <a:solidFill>
                  <a:schemeClr val="tx1"/>
                </a:solidFill>
                <a:effectLst/>
                <a:latin typeface="Arial"/>
                <a:ea typeface="ＭＳ Ｐゴシック" charset="0"/>
                <a:cs typeface="ＭＳ Ｐゴシック" charset="0"/>
              </a:rPr>
              <a:t> : Incapacité à accomplir des tâches</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Sleep</a:t>
            </a:r>
            <a:r>
              <a:rPr lang="fr-CA" sz="1200" kern="1200" dirty="0">
                <a:solidFill>
                  <a:schemeClr val="tx1"/>
                </a:solidFill>
                <a:effectLst/>
                <a:latin typeface="Arial"/>
                <a:ea typeface="ＭＳ Ｐゴシック" charset="0"/>
                <a:cs typeface="ＭＳ Ｐゴシック" charset="0"/>
              </a:rPr>
              <a:t> : Sommeil</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Normal </a:t>
            </a:r>
            <a:r>
              <a:rPr lang="fr-CA" sz="1200" kern="1200" dirty="0" err="1">
                <a:solidFill>
                  <a:schemeClr val="tx1"/>
                </a:solidFill>
                <a:effectLst/>
                <a:latin typeface="Arial"/>
                <a:ea typeface="ＭＳ Ｐゴシック" charset="0"/>
                <a:cs typeface="ＭＳ Ｐゴシック" charset="0"/>
              </a:rPr>
              <a:t>sleep</a:t>
            </a:r>
            <a:r>
              <a:rPr lang="fr-CA" sz="1200" kern="1200" dirty="0">
                <a:solidFill>
                  <a:schemeClr val="tx1"/>
                </a:solidFill>
                <a:effectLst/>
                <a:latin typeface="Arial"/>
                <a:ea typeface="ＭＳ Ｐゴシック" charset="0"/>
                <a:cs typeface="ＭＳ Ｐゴシック" charset="0"/>
              </a:rPr>
              <a:t> patterns : Habitudes de sommeil normales</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Few </a:t>
            </a:r>
            <a:r>
              <a:rPr lang="fr-CA" sz="1200" kern="1200" dirty="0" err="1">
                <a:solidFill>
                  <a:schemeClr val="tx1"/>
                </a:solidFill>
                <a:effectLst/>
                <a:latin typeface="Arial"/>
                <a:ea typeface="ＭＳ Ｐゴシック" charset="0"/>
                <a:cs typeface="ＭＳ Ｐゴシック" charset="0"/>
              </a:rPr>
              <a:t>sleep</a:t>
            </a:r>
            <a:r>
              <a:rPr lang="fr-CA" sz="1200" kern="1200" dirty="0">
                <a:solidFill>
                  <a:schemeClr val="tx1"/>
                </a:solidFill>
                <a:effectLst/>
                <a:latin typeface="Arial"/>
                <a:ea typeface="ＭＳ Ｐゴシック" charset="0"/>
                <a:cs typeface="ＭＳ Ｐゴシック" charset="0"/>
              </a:rPr>
              <a:t> </a:t>
            </a:r>
            <a:r>
              <a:rPr lang="fr-CA" sz="1200" kern="1200" dirty="0" err="1">
                <a:solidFill>
                  <a:schemeClr val="tx1"/>
                </a:solidFill>
                <a:effectLst/>
                <a:latin typeface="Arial"/>
                <a:ea typeface="ＭＳ Ｐゴシック" charset="0"/>
                <a:cs typeface="ＭＳ Ｐゴシック" charset="0"/>
              </a:rPr>
              <a:t>difficulties</a:t>
            </a:r>
            <a:r>
              <a:rPr lang="fr-CA" sz="1200" kern="1200" dirty="0">
                <a:solidFill>
                  <a:schemeClr val="tx1"/>
                </a:solidFill>
                <a:effectLst/>
                <a:latin typeface="Arial"/>
                <a:ea typeface="ＭＳ Ｐゴシック" charset="0"/>
                <a:cs typeface="ＭＳ Ｐゴシック" charset="0"/>
              </a:rPr>
              <a:t> : Peu de troubles du sommeil</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Trouble sleeping : Difficultés à dormir</a:t>
            </a:r>
            <a:endParaRPr lang="en-CA" sz="1200" kern="1200" dirty="0">
              <a:solidFill>
                <a:schemeClr val="tx1"/>
              </a:solidFill>
              <a:effectLst/>
              <a:latin typeface="Arial"/>
              <a:ea typeface="ＭＳ Ｐゴシック" charset="0"/>
              <a:cs typeface="ＭＳ Ｐゴシック" charset="0"/>
            </a:endParaRPr>
          </a:p>
          <a:p>
            <a:r>
              <a:rPr lang="en-CA" sz="1200" kern="1200" dirty="0">
                <a:solidFill>
                  <a:schemeClr val="tx1"/>
                </a:solidFill>
                <a:effectLst/>
                <a:latin typeface="Arial"/>
                <a:ea typeface="ＭＳ Ｐゴシック" charset="0"/>
                <a:cs typeface="ＭＳ Ｐゴシック" charset="0"/>
              </a:rPr>
              <a:t>Intrusive </a:t>
            </a:r>
            <a:r>
              <a:rPr lang="en-CA" sz="1200" kern="1200" dirty="0" err="1">
                <a:solidFill>
                  <a:schemeClr val="tx1"/>
                </a:solidFill>
                <a:effectLst/>
                <a:latin typeface="Arial"/>
                <a:ea typeface="ＭＳ Ｐゴシック" charset="0"/>
                <a:cs typeface="ＭＳ Ｐゴシック" charset="0"/>
              </a:rPr>
              <a:t>toughts</a:t>
            </a:r>
            <a:r>
              <a:rPr lang="en-CA" sz="1200" kern="1200" dirty="0">
                <a:solidFill>
                  <a:schemeClr val="tx1"/>
                </a:solidFill>
                <a:effectLst/>
                <a:latin typeface="Arial"/>
                <a:ea typeface="ＭＳ Ｐゴシック" charset="0"/>
                <a:cs typeface="ＭＳ Ｐゴシック" charset="0"/>
              </a:rPr>
              <a:t> : </a:t>
            </a:r>
            <a:r>
              <a:rPr lang="en-CA" sz="1200" kern="1200" dirty="0" err="1">
                <a:solidFill>
                  <a:schemeClr val="tx1"/>
                </a:solidFill>
                <a:effectLst/>
                <a:latin typeface="Arial"/>
                <a:ea typeface="ＭＳ Ｐゴシック" charset="0"/>
                <a:cs typeface="ＭＳ Ｐゴシック" charset="0"/>
              </a:rPr>
              <a:t>Pensées</a:t>
            </a:r>
            <a:r>
              <a:rPr lang="en-CA" sz="1200" kern="1200" dirty="0">
                <a:solidFill>
                  <a:schemeClr val="tx1"/>
                </a:solidFill>
                <a:effectLst/>
                <a:latin typeface="Arial"/>
                <a:ea typeface="ＭＳ Ｐゴシック" charset="0"/>
                <a:cs typeface="ＭＳ Ｐゴシック" charset="0"/>
              </a:rPr>
              <a:t> </a:t>
            </a:r>
            <a:r>
              <a:rPr lang="en-CA" sz="1200" kern="1200" dirty="0" err="1">
                <a:solidFill>
                  <a:schemeClr val="tx1"/>
                </a:solidFill>
                <a:effectLst/>
                <a:latin typeface="Arial"/>
                <a:ea typeface="ＭＳ Ｐゴシック" charset="0"/>
                <a:cs typeface="ＭＳ Ｐゴシック" charset="0"/>
              </a:rPr>
              <a:t>intrusives</a:t>
            </a:r>
            <a:endParaRPr lang="en-CA" sz="1200" kern="1200" dirty="0">
              <a:solidFill>
                <a:schemeClr val="tx1"/>
              </a:solidFill>
              <a:effectLst/>
              <a:latin typeface="Arial"/>
              <a:ea typeface="ＭＳ Ｐゴシック" charset="0"/>
              <a:cs typeface="ＭＳ Ｐゴシック" charset="0"/>
            </a:endParaRPr>
          </a:p>
          <a:p>
            <a:r>
              <a:rPr lang="en-CA" sz="1200" kern="1200" dirty="0">
                <a:solidFill>
                  <a:schemeClr val="tx1"/>
                </a:solidFill>
                <a:effectLst/>
                <a:latin typeface="Arial"/>
                <a:ea typeface="ＭＳ Ｐゴシック" charset="0"/>
                <a:cs typeface="ＭＳ Ｐゴシック" charset="0"/>
              </a:rPr>
              <a:t>Nightmares : </a:t>
            </a:r>
            <a:r>
              <a:rPr lang="en-CA" sz="1200" kern="1200" dirty="0" err="1">
                <a:solidFill>
                  <a:schemeClr val="tx1"/>
                </a:solidFill>
                <a:effectLst/>
                <a:latin typeface="Arial"/>
                <a:ea typeface="ＭＳ Ｐゴシック" charset="0"/>
                <a:cs typeface="ＭＳ Ｐゴシック" charset="0"/>
              </a:rPr>
              <a:t>Cauchemars</a:t>
            </a:r>
            <a:endParaRPr lang="en-CA" sz="1200" kern="1200" dirty="0">
              <a:solidFill>
                <a:schemeClr val="tx1"/>
              </a:solidFill>
              <a:effectLst/>
              <a:latin typeface="Arial"/>
              <a:ea typeface="ＭＳ Ｐゴシック" charset="0"/>
              <a:cs typeface="ＭＳ Ｐゴシック" charset="0"/>
            </a:endParaRPr>
          </a:p>
          <a:p>
            <a:r>
              <a:rPr lang="en-CA" sz="1200" kern="1200" dirty="0">
                <a:solidFill>
                  <a:schemeClr val="tx1"/>
                </a:solidFill>
                <a:effectLst/>
                <a:latin typeface="Arial"/>
                <a:ea typeface="ＭＳ Ｐゴシック" charset="0"/>
                <a:cs typeface="ＭＳ Ｐゴシック" charset="0"/>
              </a:rPr>
              <a:t>Restless disturbed sleep : </a:t>
            </a:r>
            <a:r>
              <a:rPr lang="en-CA" sz="1200" kern="1200" dirty="0" err="1">
                <a:solidFill>
                  <a:schemeClr val="tx1"/>
                </a:solidFill>
                <a:effectLst/>
                <a:latin typeface="Arial"/>
                <a:ea typeface="ＭＳ Ｐゴシック" charset="0"/>
                <a:cs typeface="ＭＳ Ｐゴシック" charset="0"/>
              </a:rPr>
              <a:t>Sommeil</a:t>
            </a:r>
            <a:r>
              <a:rPr lang="en-CA" sz="1200" kern="1200" dirty="0">
                <a:solidFill>
                  <a:schemeClr val="tx1"/>
                </a:solidFill>
                <a:effectLst/>
                <a:latin typeface="Arial"/>
                <a:ea typeface="ＭＳ Ｐゴシック" charset="0"/>
                <a:cs typeface="ＭＳ Ｐゴシック" charset="0"/>
              </a:rPr>
              <a:t> </a:t>
            </a:r>
            <a:r>
              <a:rPr lang="en-CA" sz="1200" kern="1200" dirty="0" err="1">
                <a:solidFill>
                  <a:schemeClr val="tx1"/>
                </a:solidFill>
                <a:effectLst/>
                <a:latin typeface="Arial"/>
                <a:ea typeface="ＭＳ Ｐゴシック" charset="0"/>
                <a:cs typeface="ＭＳ Ｐゴシック" charset="0"/>
              </a:rPr>
              <a:t>agité</a:t>
            </a:r>
            <a:r>
              <a:rPr lang="en-CA" sz="1200" kern="1200" dirty="0">
                <a:solidFill>
                  <a:schemeClr val="tx1"/>
                </a:solidFill>
                <a:effectLst/>
                <a:latin typeface="Arial"/>
                <a:ea typeface="ＭＳ Ｐゴシック" charset="0"/>
                <a:cs typeface="ＭＳ Ｐゴシック" charset="0"/>
              </a:rPr>
              <a:t> </a:t>
            </a:r>
            <a:r>
              <a:rPr lang="en-CA" sz="1200" kern="1200" dirty="0" err="1">
                <a:solidFill>
                  <a:schemeClr val="tx1"/>
                </a:solidFill>
                <a:effectLst/>
                <a:latin typeface="Arial"/>
                <a:ea typeface="ＭＳ Ｐゴシック" charset="0"/>
                <a:cs typeface="ＭＳ Ｐゴシック" charset="0"/>
              </a:rPr>
              <a:t>peu</a:t>
            </a:r>
            <a:r>
              <a:rPr lang="en-CA" sz="1200" kern="1200" baseline="0" dirty="0">
                <a:solidFill>
                  <a:schemeClr val="tx1"/>
                </a:solidFill>
                <a:effectLst/>
                <a:latin typeface="Arial"/>
                <a:ea typeface="ＭＳ Ｐゴシック" charset="0"/>
                <a:cs typeface="ＭＳ Ｐゴシック" charset="0"/>
              </a:rPr>
              <a:t> </a:t>
            </a:r>
            <a:r>
              <a:rPr lang="en-CA" sz="1200" kern="1200" baseline="0" dirty="0" err="1">
                <a:solidFill>
                  <a:schemeClr val="tx1"/>
                </a:solidFill>
                <a:effectLst/>
                <a:latin typeface="Arial"/>
                <a:ea typeface="ＭＳ Ｐゴシック" charset="0"/>
                <a:cs typeface="ＭＳ Ｐゴシック" charset="0"/>
              </a:rPr>
              <a:t>récupérateur</a:t>
            </a:r>
            <a:endParaRPr lang="en-CA" sz="1200" kern="1200" dirty="0">
              <a:solidFill>
                <a:schemeClr val="tx1"/>
              </a:solidFill>
              <a:effectLst/>
              <a:latin typeface="Arial"/>
              <a:ea typeface="ＭＳ Ｐゴシック" charset="0"/>
              <a:cs typeface="ＭＳ Ｐゴシック" charset="0"/>
            </a:endParaRPr>
          </a:p>
          <a:p>
            <a:r>
              <a:rPr lang="en-CA" sz="1200" kern="1200" dirty="0">
                <a:solidFill>
                  <a:schemeClr val="tx1"/>
                </a:solidFill>
                <a:effectLst/>
                <a:latin typeface="Arial"/>
                <a:ea typeface="ＭＳ Ｐゴシック" charset="0"/>
                <a:cs typeface="ＭＳ Ｐゴシック" charset="0"/>
              </a:rPr>
              <a:t>Recurrent images : Images </a:t>
            </a:r>
            <a:r>
              <a:rPr lang="en-CA" sz="1200" kern="1200" dirty="0" err="1">
                <a:solidFill>
                  <a:schemeClr val="tx1"/>
                </a:solidFill>
                <a:effectLst/>
                <a:latin typeface="Arial"/>
                <a:ea typeface="ＭＳ Ｐゴシック" charset="0"/>
                <a:cs typeface="ＭＳ Ｐゴシック" charset="0"/>
              </a:rPr>
              <a:t>récurrentes</a:t>
            </a:r>
            <a:endParaRPr lang="en-CA" sz="1200" kern="1200" dirty="0">
              <a:solidFill>
                <a:schemeClr val="tx1"/>
              </a:solidFill>
              <a:effectLst/>
              <a:latin typeface="Arial"/>
              <a:ea typeface="ＭＳ Ｐゴシック" charset="0"/>
              <a:cs typeface="ＭＳ Ｐゴシック" charset="0"/>
            </a:endParaRPr>
          </a:p>
          <a:p>
            <a:r>
              <a:rPr lang="en-CA" sz="1200" kern="1200" dirty="0">
                <a:solidFill>
                  <a:schemeClr val="tx1"/>
                </a:solidFill>
                <a:effectLst/>
                <a:latin typeface="Arial"/>
                <a:ea typeface="ＭＳ Ｐゴシック" charset="0"/>
                <a:cs typeface="ＭＳ Ｐゴシック" charset="0"/>
              </a:rPr>
              <a:t>Nightmares : </a:t>
            </a:r>
            <a:r>
              <a:rPr lang="en-CA" sz="1200" kern="1200" dirty="0" err="1">
                <a:solidFill>
                  <a:schemeClr val="tx1"/>
                </a:solidFill>
                <a:effectLst/>
                <a:latin typeface="Arial"/>
                <a:ea typeface="ＭＳ Ｐゴシック" charset="0"/>
                <a:cs typeface="ＭＳ Ｐゴシック" charset="0"/>
              </a:rPr>
              <a:t>Cauchemars</a:t>
            </a:r>
            <a:endParaRPr lang="en-CA" sz="1200" kern="1200" dirty="0">
              <a:solidFill>
                <a:schemeClr val="tx1"/>
              </a:solidFill>
              <a:effectLst/>
              <a:latin typeface="Arial"/>
              <a:ea typeface="ＭＳ Ｐゴシック" charset="0"/>
              <a:cs typeface="ＭＳ Ｐゴシック" charset="0"/>
            </a:endParaRPr>
          </a:p>
          <a:p>
            <a:r>
              <a:rPr lang="en-CA" sz="1200" kern="1200" dirty="0">
                <a:solidFill>
                  <a:schemeClr val="tx1"/>
                </a:solidFill>
                <a:effectLst/>
                <a:latin typeface="Arial"/>
                <a:ea typeface="ＭＳ Ｐゴシック" charset="0"/>
                <a:cs typeface="ＭＳ Ｐゴシック" charset="0"/>
              </a:rPr>
              <a:t>Can’t fall asleep or stay asleep : </a:t>
            </a:r>
            <a:r>
              <a:rPr lang="en-CA" sz="1200" kern="1200" dirty="0" err="1">
                <a:solidFill>
                  <a:schemeClr val="tx1"/>
                </a:solidFill>
                <a:effectLst/>
                <a:latin typeface="Arial"/>
                <a:ea typeface="ＭＳ Ｐゴシック" charset="0"/>
                <a:cs typeface="ＭＳ Ｐゴシック" charset="0"/>
              </a:rPr>
              <a:t>Impossibilité</a:t>
            </a:r>
            <a:r>
              <a:rPr lang="en-CA" sz="1200" kern="1200" dirty="0">
                <a:solidFill>
                  <a:schemeClr val="tx1"/>
                </a:solidFill>
                <a:effectLst/>
                <a:latin typeface="Arial"/>
                <a:ea typeface="ＭＳ Ｐゴシック" charset="0"/>
                <a:cs typeface="ＭＳ Ｐゴシック" charset="0"/>
              </a:rPr>
              <a:t> de </a:t>
            </a:r>
            <a:r>
              <a:rPr lang="en-CA" sz="1200" kern="1200" dirty="0" err="1">
                <a:solidFill>
                  <a:schemeClr val="tx1"/>
                </a:solidFill>
                <a:effectLst/>
                <a:latin typeface="Arial"/>
                <a:ea typeface="ＭＳ Ｐゴシック" charset="0"/>
                <a:cs typeface="ＭＳ Ｐゴシック" charset="0"/>
              </a:rPr>
              <a:t>s’endormir</a:t>
            </a:r>
            <a:r>
              <a:rPr lang="en-CA" sz="1200" kern="1200" dirty="0">
                <a:solidFill>
                  <a:schemeClr val="tx1"/>
                </a:solidFill>
                <a:effectLst/>
                <a:latin typeface="Arial"/>
                <a:ea typeface="ＭＳ Ｐゴシック" charset="0"/>
                <a:cs typeface="ＭＳ Ｐゴシック" charset="0"/>
              </a:rPr>
              <a:t> </a:t>
            </a:r>
            <a:r>
              <a:rPr lang="en-CA" sz="1200" kern="1200" dirty="0" err="1">
                <a:solidFill>
                  <a:schemeClr val="tx1"/>
                </a:solidFill>
                <a:effectLst/>
                <a:latin typeface="Arial"/>
                <a:ea typeface="ＭＳ Ｐゴシック" charset="0"/>
                <a:cs typeface="ＭＳ Ｐゴシック" charset="0"/>
              </a:rPr>
              <a:t>ou</a:t>
            </a:r>
            <a:r>
              <a:rPr lang="en-CA" sz="1200" kern="1200" dirty="0">
                <a:solidFill>
                  <a:schemeClr val="tx1"/>
                </a:solidFill>
                <a:effectLst/>
                <a:latin typeface="Arial"/>
                <a:ea typeface="ＭＳ Ｐゴシック" charset="0"/>
                <a:cs typeface="ＭＳ Ｐゴシック" charset="0"/>
              </a:rPr>
              <a:t> de </a:t>
            </a:r>
            <a:r>
              <a:rPr lang="en-CA" sz="1200" kern="1200" dirty="0" err="1">
                <a:solidFill>
                  <a:schemeClr val="tx1"/>
                </a:solidFill>
                <a:effectLst/>
                <a:latin typeface="Arial"/>
                <a:ea typeface="ＭＳ Ｐゴシック" charset="0"/>
                <a:cs typeface="ＭＳ Ｐゴシック" charset="0"/>
              </a:rPr>
              <a:t>rester</a:t>
            </a:r>
            <a:r>
              <a:rPr lang="en-CA" sz="1200" kern="1200" dirty="0">
                <a:solidFill>
                  <a:schemeClr val="tx1"/>
                </a:solidFill>
                <a:effectLst/>
                <a:latin typeface="Arial"/>
                <a:ea typeface="ＭＳ Ｐゴシック" charset="0"/>
                <a:cs typeface="ＭＳ Ｐゴシック" charset="0"/>
              </a:rPr>
              <a:t> </a:t>
            </a:r>
            <a:r>
              <a:rPr lang="en-CA" sz="1200" kern="1200" dirty="0" err="1">
                <a:solidFill>
                  <a:schemeClr val="tx1"/>
                </a:solidFill>
                <a:effectLst/>
                <a:latin typeface="Arial"/>
                <a:ea typeface="ＭＳ Ｐゴシック" charset="0"/>
                <a:cs typeface="ＭＳ Ｐゴシック" charset="0"/>
              </a:rPr>
              <a:t>endormi</a:t>
            </a:r>
            <a:endParaRPr lang="en-CA" sz="1200" kern="1200" dirty="0">
              <a:solidFill>
                <a:schemeClr val="tx1"/>
              </a:solidFill>
              <a:effectLst/>
              <a:latin typeface="Arial"/>
              <a:ea typeface="ＭＳ Ｐゴシック" charset="0"/>
              <a:cs typeface="ＭＳ Ｐゴシック" charset="0"/>
            </a:endParaRPr>
          </a:p>
          <a:p>
            <a:r>
              <a:rPr lang="en-CA" sz="1200" kern="1200" dirty="0">
                <a:solidFill>
                  <a:schemeClr val="tx1"/>
                </a:solidFill>
                <a:effectLst/>
                <a:latin typeface="Arial"/>
                <a:ea typeface="ＭＳ Ｐゴシック" charset="0"/>
                <a:cs typeface="ＭＳ Ｐゴシック" charset="0"/>
              </a:rPr>
              <a:t>Sleeping too much/too little : Trop/pas </a:t>
            </a:r>
            <a:r>
              <a:rPr lang="en-CA" sz="1200" kern="1200" dirty="0" err="1">
                <a:solidFill>
                  <a:schemeClr val="tx1"/>
                </a:solidFill>
                <a:effectLst/>
                <a:latin typeface="Arial"/>
                <a:ea typeface="ＭＳ Ｐゴシック" charset="0"/>
                <a:cs typeface="ＭＳ Ｐゴシック" charset="0"/>
              </a:rPr>
              <a:t>assez</a:t>
            </a:r>
            <a:r>
              <a:rPr lang="en-CA" sz="1200" kern="1200" dirty="0">
                <a:solidFill>
                  <a:schemeClr val="tx1"/>
                </a:solidFill>
                <a:effectLst/>
                <a:latin typeface="Arial"/>
                <a:ea typeface="ＭＳ Ｐゴシック" charset="0"/>
                <a:cs typeface="ＭＳ Ｐゴシック" charset="0"/>
              </a:rPr>
              <a:t> de </a:t>
            </a:r>
            <a:r>
              <a:rPr lang="en-CA" sz="1200" kern="1200" dirty="0" err="1">
                <a:solidFill>
                  <a:schemeClr val="tx1"/>
                </a:solidFill>
                <a:effectLst/>
                <a:latin typeface="Arial"/>
                <a:ea typeface="ＭＳ Ｐゴシック" charset="0"/>
                <a:cs typeface="ＭＳ Ｐゴシック" charset="0"/>
              </a:rPr>
              <a:t>sommeil</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Energy</a:t>
            </a:r>
            <a:r>
              <a:rPr lang="fr-CA" sz="1200" kern="1200" dirty="0">
                <a:solidFill>
                  <a:schemeClr val="tx1"/>
                </a:solidFill>
                <a:effectLst/>
                <a:latin typeface="Arial"/>
                <a:ea typeface="ＭＳ Ｐゴシック" charset="0"/>
                <a:cs typeface="ＭＳ Ｐゴシック" charset="0"/>
              </a:rPr>
              <a:t> </a:t>
            </a:r>
            <a:r>
              <a:rPr lang="fr-CA" sz="1200" kern="1200" dirty="0" err="1">
                <a:solidFill>
                  <a:schemeClr val="tx1"/>
                </a:solidFill>
                <a:effectLst/>
                <a:latin typeface="Arial"/>
                <a:ea typeface="ＭＳ Ｐゴシック" charset="0"/>
                <a:cs typeface="ＭＳ Ｐゴシック" charset="0"/>
              </a:rPr>
              <a:t>level</a:t>
            </a:r>
            <a:r>
              <a:rPr lang="fr-CA" sz="1200" kern="1200" dirty="0">
                <a:solidFill>
                  <a:schemeClr val="tx1"/>
                </a:solidFill>
                <a:effectLst/>
                <a:latin typeface="Arial"/>
                <a:ea typeface="ＭＳ Ｐゴシック" charset="0"/>
                <a:cs typeface="ＭＳ Ｐゴシック" charset="0"/>
              </a:rPr>
              <a:t> : Niveau d’énergie</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Physically</a:t>
            </a:r>
            <a:r>
              <a:rPr lang="fr-CA" sz="1200" kern="1200" dirty="0">
                <a:solidFill>
                  <a:schemeClr val="tx1"/>
                </a:solidFill>
                <a:effectLst/>
                <a:latin typeface="Arial"/>
                <a:ea typeface="ＭＳ Ｐゴシック" charset="0"/>
                <a:cs typeface="ＭＳ Ｐゴシック" charset="0"/>
              </a:rPr>
              <a:t> </a:t>
            </a:r>
            <a:r>
              <a:rPr lang="fr-CA" sz="1200" kern="1200" dirty="0" err="1">
                <a:solidFill>
                  <a:schemeClr val="tx1"/>
                </a:solidFill>
                <a:effectLst/>
                <a:latin typeface="Arial"/>
                <a:ea typeface="ＭＳ Ｐゴシック" charset="0"/>
                <a:cs typeface="ＭＳ Ｐゴシック" charset="0"/>
              </a:rPr>
              <a:t>well</a:t>
            </a:r>
            <a:r>
              <a:rPr lang="fr-CA" sz="1200" kern="1200" dirty="0">
                <a:solidFill>
                  <a:schemeClr val="tx1"/>
                </a:solidFill>
                <a:effectLst/>
                <a:latin typeface="Arial"/>
                <a:ea typeface="ＭＳ Ｐゴシック" charset="0"/>
                <a:cs typeface="ＭＳ Ｐゴシック" charset="0"/>
              </a:rPr>
              <a:t> : Physiquement bien</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Good </a:t>
            </a:r>
            <a:r>
              <a:rPr lang="fr-CA" sz="1200" kern="1200" dirty="0" err="1">
                <a:solidFill>
                  <a:schemeClr val="tx1"/>
                </a:solidFill>
                <a:effectLst/>
                <a:latin typeface="Arial"/>
                <a:ea typeface="ＭＳ Ｐゴシック" charset="0"/>
                <a:cs typeface="ＭＳ Ｐゴシック" charset="0"/>
              </a:rPr>
              <a:t>energy</a:t>
            </a:r>
            <a:r>
              <a:rPr lang="fr-CA" sz="1200" kern="1200" dirty="0">
                <a:solidFill>
                  <a:schemeClr val="tx1"/>
                </a:solidFill>
                <a:effectLst/>
                <a:latin typeface="Arial"/>
                <a:ea typeface="ＭＳ Ｐゴシック" charset="0"/>
                <a:cs typeface="ＭＳ Ｐゴシック" charset="0"/>
              </a:rPr>
              <a:t> </a:t>
            </a:r>
            <a:r>
              <a:rPr lang="fr-CA" sz="1200" kern="1200" dirty="0" err="1">
                <a:solidFill>
                  <a:schemeClr val="tx1"/>
                </a:solidFill>
                <a:effectLst/>
                <a:latin typeface="Arial"/>
                <a:ea typeface="ＭＳ Ｐゴシック" charset="0"/>
                <a:cs typeface="ＭＳ Ｐゴシック" charset="0"/>
              </a:rPr>
              <a:t>level</a:t>
            </a:r>
            <a:r>
              <a:rPr lang="fr-CA" sz="1200" kern="1200" dirty="0">
                <a:solidFill>
                  <a:schemeClr val="tx1"/>
                </a:solidFill>
                <a:effectLst/>
                <a:latin typeface="Arial"/>
                <a:ea typeface="ＭＳ Ｐゴシック" charset="0"/>
                <a:cs typeface="ＭＳ Ｐゴシック" charset="0"/>
              </a:rPr>
              <a:t> : bon niveau d’énergie</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Muscle tension : Tension des muscles</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Headaches</a:t>
            </a:r>
            <a:r>
              <a:rPr lang="fr-CA" sz="1200" kern="1200" dirty="0">
                <a:solidFill>
                  <a:schemeClr val="tx1"/>
                </a:solidFill>
                <a:effectLst/>
                <a:latin typeface="Arial"/>
                <a:ea typeface="ＭＳ Ｐゴシック" charset="0"/>
                <a:cs typeface="ＭＳ Ｐゴシック" charset="0"/>
              </a:rPr>
              <a:t> : Maux de tête</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Low</a:t>
            </a:r>
            <a:r>
              <a:rPr lang="fr-CA" sz="1200" kern="1200" dirty="0">
                <a:solidFill>
                  <a:schemeClr val="tx1"/>
                </a:solidFill>
                <a:effectLst/>
                <a:latin typeface="Arial"/>
                <a:ea typeface="ＭＳ Ｐゴシック" charset="0"/>
                <a:cs typeface="ＭＳ Ｐゴシック" charset="0"/>
              </a:rPr>
              <a:t> </a:t>
            </a:r>
            <a:r>
              <a:rPr lang="fr-CA" sz="1200" kern="1200" dirty="0" err="1">
                <a:solidFill>
                  <a:schemeClr val="tx1"/>
                </a:solidFill>
                <a:effectLst/>
                <a:latin typeface="Arial"/>
                <a:ea typeface="ＭＳ Ｐゴシック" charset="0"/>
                <a:cs typeface="ＭＳ Ｐゴシック" charset="0"/>
              </a:rPr>
              <a:t>energy</a:t>
            </a:r>
            <a:r>
              <a:rPr lang="fr-CA" sz="1200" kern="1200" dirty="0">
                <a:solidFill>
                  <a:schemeClr val="tx1"/>
                </a:solidFill>
                <a:effectLst/>
                <a:latin typeface="Arial"/>
                <a:ea typeface="ＭＳ Ｐゴシック" charset="0"/>
                <a:cs typeface="ＭＳ Ｐゴシック" charset="0"/>
              </a:rPr>
              <a:t> : Peu d’énergie</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Increased</a:t>
            </a:r>
            <a:r>
              <a:rPr lang="fr-CA" sz="1200" kern="1200" dirty="0">
                <a:solidFill>
                  <a:schemeClr val="tx1"/>
                </a:solidFill>
                <a:effectLst/>
                <a:latin typeface="Arial"/>
                <a:ea typeface="ＭＳ Ｐゴシック" charset="0"/>
                <a:cs typeface="ＭＳ Ｐゴシック" charset="0"/>
              </a:rPr>
              <a:t> aches and pains : Maux et douleurs accrus</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Noticeable</a:t>
            </a:r>
            <a:r>
              <a:rPr lang="fr-CA" sz="1200" kern="1200" dirty="0">
                <a:solidFill>
                  <a:schemeClr val="tx1"/>
                </a:solidFill>
                <a:effectLst/>
                <a:latin typeface="Arial"/>
                <a:ea typeface="ＭＳ Ｐゴシック" charset="0"/>
                <a:cs typeface="ＭＳ Ｐゴシック" charset="0"/>
              </a:rPr>
              <a:t> fatigue : Fatigue évidente</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Physical</a:t>
            </a:r>
            <a:r>
              <a:rPr lang="fr-CA" sz="1200" kern="1200" dirty="0">
                <a:solidFill>
                  <a:schemeClr val="tx1"/>
                </a:solidFill>
                <a:effectLst/>
                <a:latin typeface="Arial"/>
                <a:ea typeface="ＭＳ Ｐゴシック" charset="0"/>
                <a:cs typeface="ＭＳ Ｐゴシック" charset="0"/>
              </a:rPr>
              <a:t> </a:t>
            </a:r>
            <a:r>
              <a:rPr lang="fr-CA" sz="1200" kern="1200" dirty="0" err="1">
                <a:solidFill>
                  <a:schemeClr val="tx1"/>
                </a:solidFill>
                <a:effectLst/>
                <a:latin typeface="Arial"/>
                <a:ea typeface="ＭＳ Ｐゴシック" charset="0"/>
                <a:cs typeface="ＭＳ Ｐゴシック" charset="0"/>
              </a:rPr>
              <a:t>ilnesses</a:t>
            </a:r>
            <a:r>
              <a:rPr lang="fr-CA" sz="1200" kern="1200" dirty="0">
                <a:solidFill>
                  <a:schemeClr val="tx1"/>
                </a:solidFill>
                <a:effectLst/>
                <a:latin typeface="Arial"/>
                <a:ea typeface="ＭＳ Ｐゴシック" charset="0"/>
                <a:cs typeface="ＭＳ Ｐゴシック" charset="0"/>
              </a:rPr>
              <a:t> : Maladies physiques</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Constant fatigue : Fatigue constante</a:t>
            </a:r>
            <a:endParaRPr lang="en-CA" sz="1200" kern="1200" dirty="0">
              <a:solidFill>
                <a:schemeClr val="tx1"/>
              </a:solidFill>
              <a:effectLst/>
              <a:latin typeface="Arial"/>
              <a:ea typeface="ＭＳ Ｐゴシック" charset="0"/>
              <a:cs typeface="ＭＳ Ｐゴシック" charset="0"/>
            </a:endParaRPr>
          </a:p>
          <a:p>
            <a:r>
              <a:rPr lang="en-CA" sz="1200" kern="1200" dirty="0">
                <a:solidFill>
                  <a:schemeClr val="tx1"/>
                </a:solidFill>
                <a:effectLst/>
                <a:latin typeface="Arial"/>
                <a:ea typeface="ＭＳ Ｐゴシック" charset="0"/>
                <a:cs typeface="ＭＳ Ｐゴシック" charset="0"/>
              </a:rPr>
              <a:t>Alcohol Gaming or Gambling : </a:t>
            </a:r>
            <a:r>
              <a:rPr lang="en-CA" sz="1200" kern="1200" dirty="0" err="1">
                <a:solidFill>
                  <a:schemeClr val="tx1"/>
                </a:solidFill>
                <a:effectLst/>
                <a:latin typeface="Arial"/>
                <a:ea typeface="ＭＳ Ｐゴシック" charset="0"/>
                <a:cs typeface="ＭＳ Ｐゴシック" charset="0"/>
              </a:rPr>
              <a:t>Alcool</a:t>
            </a:r>
            <a:r>
              <a:rPr lang="en-CA" sz="1200" kern="1200" dirty="0">
                <a:solidFill>
                  <a:schemeClr val="tx1"/>
                </a:solidFill>
                <a:effectLst/>
                <a:latin typeface="Arial"/>
                <a:ea typeface="ＭＳ Ｐゴシック" charset="0"/>
                <a:cs typeface="ＭＳ Ｐゴシック" charset="0"/>
              </a:rPr>
              <a:t>, </a:t>
            </a:r>
            <a:r>
              <a:rPr lang="en-CA" sz="1200" kern="1200" dirty="0" err="1">
                <a:solidFill>
                  <a:schemeClr val="tx1"/>
                </a:solidFill>
                <a:effectLst/>
                <a:latin typeface="Arial"/>
                <a:ea typeface="ＭＳ Ｐゴシック" charset="0"/>
                <a:cs typeface="ＭＳ Ｐゴシック" charset="0"/>
              </a:rPr>
              <a:t>jeux</a:t>
            </a:r>
            <a:r>
              <a:rPr lang="en-CA" sz="1200" kern="1200" dirty="0">
                <a:solidFill>
                  <a:schemeClr val="tx1"/>
                </a:solidFill>
                <a:effectLst/>
                <a:latin typeface="Arial"/>
                <a:ea typeface="ＭＳ Ｐゴシック" charset="0"/>
                <a:cs typeface="ＭＳ Ｐゴシック" charset="0"/>
              </a:rPr>
              <a:t> et </a:t>
            </a:r>
            <a:r>
              <a:rPr lang="en-CA" sz="1200" kern="1200" dirty="0" err="1">
                <a:solidFill>
                  <a:schemeClr val="tx1"/>
                </a:solidFill>
                <a:effectLst/>
                <a:latin typeface="Arial"/>
                <a:ea typeface="ＭＳ Ｐゴシック" charset="0"/>
                <a:cs typeface="ＭＳ Ｐゴシック" charset="0"/>
              </a:rPr>
              <a:t>paris</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None or </a:t>
            </a:r>
            <a:r>
              <a:rPr lang="fr-CA" sz="1200" kern="1200" dirty="0" err="1">
                <a:solidFill>
                  <a:schemeClr val="tx1"/>
                </a:solidFill>
                <a:effectLst/>
                <a:latin typeface="Arial"/>
                <a:ea typeface="ＭＳ Ｐゴシック" charset="0"/>
                <a:cs typeface="ＭＳ Ｐゴシック" charset="0"/>
              </a:rPr>
              <a:t>occasionnal</a:t>
            </a:r>
            <a:r>
              <a:rPr lang="fr-CA" sz="1200" kern="1200" dirty="0">
                <a:solidFill>
                  <a:schemeClr val="tx1"/>
                </a:solidFill>
                <a:effectLst/>
                <a:latin typeface="Arial"/>
                <a:ea typeface="ＭＳ Ｐゴシック" charset="0"/>
                <a:cs typeface="ＭＳ Ｐゴシック" charset="0"/>
              </a:rPr>
              <a:t> : Aucun ou à l’occasion</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Social </a:t>
            </a:r>
            <a:r>
              <a:rPr lang="fr-CA" sz="1200" kern="1200" dirty="0" err="1">
                <a:solidFill>
                  <a:schemeClr val="tx1"/>
                </a:solidFill>
                <a:effectLst/>
                <a:latin typeface="Arial"/>
                <a:ea typeface="ＭＳ Ｐゴシック" charset="0"/>
                <a:cs typeface="ＭＳ Ｐゴシック" charset="0"/>
              </a:rPr>
              <a:t>alcohol</a:t>
            </a:r>
            <a:r>
              <a:rPr lang="fr-CA" sz="1200" kern="1200" dirty="0">
                <a:solidFill>
                  <a:schemeClr val="tx1"/>
                </a:solidFill>
                <a:effectLst/>
                <a:latin typeface="Arial"/>
                <a:ea typeface="ＭＳ Ｐゴシック" charset="0"/>
                <a:cs typeface="ＭＳ Ｐゴシック" charset="0"/>
              </a:rPr>
              <a:t> use /</a:t>
            </a:r>
            <a:r>
              <a:rPr lang="fr-CA" sz="1200" kern="1200" dirty="0" err="1">
                <a:solidFill>
                  <a:schemeClr val="tx1"/>
                </a:solidFill>
                <a:effectLst/>
                <a:latin typeface="Arial"/>
                <a:ea typeface="ＭＳ Ｐゴシック" charset="0"/>
                <a:cs typeface="ＭＳ Ｐゴシック" charset="0"/>
              </a:rPr>
              <a:t>gambling</a:t>
            </a:r>
            <a:r>
              <a:rPr lang="fr-CA" sz="1200" kern="1200" dirty="0">
                <a:solidFill>
                  <a:schemeClr val="tx1"/>
                </a:solidFill>
                <a:effectLst/>
                <a:latin typeface="Arial"/>
                <a:ea typeface="ＭＳ Ｐゴシック" charset="0"/>
                <a:cs typeface="ＭＳ Ｐゴシック" charset="0"/>
              </a:rPr>
              <a:t> and/or gaming : Consommation «sociale» d’alcool, de jeux ou de paris</a:t>
            </a:r>
            <a:endParaRPr lang="en-CA" sz="1200" kern="1200" dirty="0">
              <a:solidFill>
                <a:schemeClr val="tx1"/>
              </a:solidFill>
              <a:effectLst/>
              <a:latin typeface="Arial"/>
              <a:ea typeface="ＭＳ Ｐゴシック" charset="0"/>
              <a:cs typeface="ＭＳ Ｐゴシック" charset="0"/>
            </a:endParaRPr>
          </a:p>
          <a:p>
            <a:endParaRPr lang="en-CA" sz="1200" kern="1200" dirty="0">
              <a:solidFill>
                <a:schemeClr val="tx1"/>
              </a:solidFill>
              <a:effectLst/>
              <a:latin typeface="Arial"/>
              <a:ea typeface="ＭＳ Ｐゴシック" charset="0"/>
              <a:cs typeface="ＭＳ Ｐゴシック" charset="0"/>
            </a:endParaRPr>
          </a:p>
          <a:p>
            <a:r>
              <a:rPr lang="en-CA" sz="1200" kern="1200" dirty="0">
                <a:solidFill>
                  <a:schemeClr val="tx1"/>
                </a:solidFill>
                <a:effectLst/>
                <a:latin typeface="Arial"/>
                <a:ea typeface="ＭＳ Ｐゴシック" charset="0"/>
                <a:cs typeface="ＭＳ Ｐゴシック" charset="0"/>
              </a:rPr>
              <a:t>Regular but controlled alcohol use/gambling and/or gaming to cope : </a:t>
            </a:r>
            <a:r>
              <a:rPr lang="en-CA" sz="1200" kern="1200" dirty="0" err="1">
                <a:solidFill>
                  <a:schemeClr val="tx1"/>
                </a:solidFill>
                <a:effectLst/>
                <a:latin typeface="Arial"/>
                <a:ea typeface="ＭＳ Ｐゴシック" charset="0"/>
                <a:cs typeface="ＭＳ Ｐゴシック" charset="0"/>
              </a:rPr>
              <a:t>Consommation</a:t>
            </a:r>
            <a:r>
              <a:rPr lang="en-CA" sz="1200" kern="1200" dirty="0">
                <a:solidFill>
                  <a:schemeClr val="tx1"/>
                </a:solidFill>
                <a:effectLst/>
                <a:latin typeface="Arial"/>
                <a:ea typeface="ＭＳ Ｐゴシック" charset="0"/>
                <a:cs typeface="ＭＳ Ｐゴシック" charset="0"/>
              </a:rPr>
              <a:t> </a:t>
            </a:r>
            <a:r>
              <a:rPr lang="en-CA" sz="1200" kern="1200" dirty="0" err="1">
                <a:solidFill>
                  <a:schemeClr val="tx1"/>
                </a:solidFill>
                <a:effectLst/>
                <a:latin typeface="Arial"/>
                <a:ea typeface="ＭＳ Ｐゴシック" charset="0"/>
                <a:cs typeface="ＭＳ Ｐゴシック" charset="0"/>
              </a:rPr>
              <a:t>d’alcool</a:t>
            </a:r>
            <a:r>
              <a:rPr lang="en-CA" sz="1200" kern="1200" dirty="0">
                <a:solidFill>
                  <a:schemeClr val="tx1"/>
                </a:solidFill>
                <a:effectLst/>
                <a:latin typeface="Arial"/>
                <a:ea typeface="ＭＳ Ｐゴシック" charset="0"/>
                <a:cs typeface="ＭＳ Ｐゴシック" charset="0"/>
              </a:rPr>
              <a:t>, de </a:t>
            </a:r>
            <a:r>
              <a:rPr lang="en-CA" sz="1200" kern="1200" dirty="0" err="1">
                <a:solidFill>
                  <a:schemeClr val="tx1"/>
                </a:solidFill>
                <a:effectLst/>
                <a:latin typeface="Arial"/>
                <a:ea typeface="ＭＳ Ｐゴシック" charset="0"/>
                <a:cs typeface="ＭＳ Ｐゴシック" charset="0"/>
              </a:rPr>
              <a:t>jeux</a:t>
            </a:r>
            <a:r>
              <a:rPr lang="en-CA" sz="1200" kern="1200" dirty="0">
                <a:solidFill>
                  <a:schemeClr val="tx1"/>
                </a:solidFill>
                <a:effectLst/>
                <a:latin typeface="Arial"/>
                <a:ea typeface="ＭＳ Ｐゴシック" charset="0"/>
                <a:cs typeface="ＭＳ Ｐゴシック" charset="0"/>
              </a:rPr>
              <a:t> </a:t>
            </a:r>
            <a:r>
              <a:rPr lang="en-CA" sz="1200" kern="1200" dirty="0" err="1">
                <a:solidFill>
                  <a:schemeClr val="tx1"/>
                </a:solidFill>
                <a:effectLst/>
                <a:latin typeface="Arial"/>
                <a:ea typeface="ＭＳ Ｐゴシック" charset="0"/>
                <a:cs typeface="ＭＳ Ｐゴシック" charset="0"/>
              </a:rPr>
              <a:t>ou</a:t>
            </a:r>
            <a:r>
              <a:rPr lang="en-CA" sz="1200" kern="1200" dirty="0">
                <a:solidFill>
                  <a:schemeClr val="tx1"/>
                </a:solidFill>
                <a:effectLst/>
                <a:latin typeface="Arial"/>
                <a:ea typeface="ＭＳ Ｐゴシック" charset="0"/>
                <a:cs typeface="ＭＳ Ｐゴシック" charset="0"/>
              </a:rPr>
              <a:t> de </a:t>
            </a:r>
            <a:r>
              <a:rPr lang="en-CA" sz="1200" kern="1200" dirty="0" err="1">
                <a:solidFill>
                  <a:schemeClr val="tx1"/>
                </a:solidFill>
                <a:effectLst/>
                <a:latin typeface="Arial"/>
                <a:ea typeface="ＭＳ Ｐゴシック" charset="0"/>
                <a:cs typeface="ＭＳ Ｐゴシック" charset="0"/>
              </a:rPr>
              <a:t>paris</a:t>
            </a:r>
            <a:r>
              <a:rPr lang="en-CA" sz="1200" kern="1200" dirty="0">
                <a:solidFill>
                  <a:schemeClr val="tx1"/>
                </a:solidFill>
                <a:effectLst/>
                <a:latin typeface="Arial"/>
                <a:ea typeface="ＭＳ Ｐゴシック" charset="0"/>
                <a:cs typeface="ＭＳ Ｐゴシック" charset="0"/>
              </a:rPr>
              <a:t> </a:t>
            </a:r>
            <a:r>
              <a:rPr lang="en-CA" sz="1200" kern="1200" dirty="0" err="1">
                <a:solidFill>
                  <a:schemeClr val="tx1"/>
                </a:solidFill>
                <a:effectLst/>
                <a:latin typeface="Arial"/>
                <a:ea typeface="ＭＳ Ｐゴシック" charset="0"/>
                <a:cs typeface="ＭＳ Ｐゴシック" charset="0"/>
              </a:rPr>
              <a:t>régulière</a:t>
            </a:r>
            <a:r>
              <a:rPr lang="en-CA" sz="1200" kern="1200" dirty="0">
                <a:solidFill>
                  <a:schemeClr val="tx1"/>
                </a:solidFill>
                <a:effectLst/>
                <a:latin typeface="Arial"/>
                <a:ea typeface="ＭＳ Ｐゴシック" charset="0"/>
                <a:cs typeface="ＭＳ Ｐゴシック" charset="0"/>
              </a:rPr>
              <a:t>, </a:t>
            </a:r>
            <a:r>
              <a:rPr lang="en-CA" sz="1200" kern="1200" dirty="0" err="1">
                <a:solidFill>
                  <a:schemeClr val="tx1"/>
                </a:solidFill>
                <a:effectLst/>
                <a:latin typeface="Arial"/>
                <a:ea typeface="ＭＳ Ｐゴシック" charset="0"/>
                <a:cs typeface="ＭＳ Ｐゴシック" charset="0"/>
              </a:rPr>
              <a:t>mais</a:t>
            </a:r>
            <a:r>
              <a:rPr lang="en-CA" sz="1200" kern="1200" dirty="0">
                <a:solidFill>
                  <a:schemeClr val="tx1"/>
                </a:solidFill>
                <a:effectLst/>
                <a:latin typeface="Arial"/>
                <a:ea typeface="ＭＳ Ｐゴシック" charset="0"/>
                <a:cs typeface="ＭＳ Ｐゴシック" charset="0"/>
              </a:rPr>
              <a:t> </a:t>
            </a:r>
            <a:r>
              <a:rPr lang="en-CA" sz="1200" kern="1200" dirty="0" err="1">
                <a:solidFill>
                  <a:schemeClr val="tx1"/>
                </a:solidFill>
                <a:effectLst/>
                <a:latin typeface="Arial"/>
                <a:ea typeface="ＭＳ Ｐゴシック" charset="0"/>
                <a:cs typeface="ＭＳ Ｐゴシック" charset="0"/>
              </a:rPr>
              <a:t>contrôlée</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Increased</a:t>
            </a:r>
            <a:r>
              <a:rPr lang="fr-CA" sz="1200" kern="1200" dirty="0">
                <a:solidFill>
                  <a:schemeClr val="tx1"/>
                </a:solidFill>
                <a:effectLst/>
                <a:latin typeface="Arial"/>
                <a:ea typeface="ＭＳ Ｐゴシック" charset="0"/>
                <a:cs typeface="ＭＳ Ｐゴシック" charset="0"/>
              </a:rPr>
              <a:t> </a:t>
            </a:r>
            <a:r>
              <a:rPr lang="fr-CA" sz="1200" kern="1200" dirty="0" err="1">
                <a:solidFill>
                  <a:schemeClr val="tx1"/>
                </a:solidFill>
                <a:effectLst/>
                <a:latin typeface="Arial"/>
                <a:ea typeface="ＭＳ Ｐゴシック" charset="0"/>
                <a:cs typeface="ＭＳ Ｐゴシック" charset="0"/>
              </a:rPr>
              <a:t>alcohol</a:t>
            </a:r>
            <a:r>
              <a:rPr lang="fr-CA" sz="1200" kern="1200" dirty="0">
                <a:solidFill>
                  <a:schemeClr val="tx1"/>
                </a:solidFill>
                <a:effectLst/>
                <a:latin typeface="Arial"/>
                <a:ea typeface="ＭＳ Ｐゴシック" charset="0"/>
                <a:cs typeface="ＭＳ Ｐゴシック" charset="0"/>
              </a:rPr>
              <a:t> use, </a:t>
            </a:r>
            <a:r>
              <a:rPr lang="fr-CA" sz="1200" kern="1200" dirty="0" err="1">
                <a:solidFill>
                  <a:schemeClr val="tx1"/>
                </a:solidFill>
                <a:effectLst/>
                <a:latin typeface="Arial"/>
                <a:ea typeface="ＭＳ Ｐゴシック" charset="0"/>
                <a:cs typeface="ＭＳ Ｐゴシック" charset="0"/>
              </a:rPr>
              <a:t>gambling</a:t>
            </a:r>
            <a:r>
              <a:rPr lang="fr-CA" sz="1200" kern="1200" dirty="0">
                <a:solidFill>
                  <a:schemeClr val="tx1"/>
                </a:solidFill>
                <a:effectLst/>
                <a:latin typeface="Arial"/>
                <a:ea typeface="ＭＳ Ｐゴシック" charset="0"/>
                <a:cs typeface="ＭＳ Ｐゴシック" charset="0"/>
              </a:rPr>
              <a:t> and/or gaming hard to control </a:t>
            </a:r>
            <a:r>
              <a:rPr lang="fr-CA" sz="1200" kern="1200" dirty="0" err="1">
                <a:solidFill>
                  <a:schemeClr val="tx1"/>
                </a:solidFill>
                <a:effectLst/>
                <a:latin typeface="Arial"/>
                <a:ea typeface="ＭＳ Ｐゴシック" charset="0"/>
                <a:cs typeface="ＭＳ Ｐゴシック" charset="0"/>
              </a:rPr>
              <a:t>with</a:t>
            </a:r>
            <a:r>
              <a:rPr lang="fr-CA" sz="1200" kern="1200" dirty="0">
                <a:solidFill>
                  <a:schemeClr val="tx1"/>
                </a:solidFill>
                <a:effectLst/>
                <a:latin typeface="Arial"/>
                <a:ea typeface="ＭＳ Ｐゴシック" charset="0"/>
                <a:cs typeface="ＭＳ Ｐゴシック" charset="0"/>
              </a:rPr>
              <a:t> </a:t>
            </a:r>
            <a:r>
              <a:rPr lang="fr-CA" sz="1200" kern="1200" dirty="0" err="1">
                <a:solidFill>
                  <a:schemeClr val="tx1"/>
                </a:solidFill>
                <a:effectLst/>
                <a:latin typeface="Arial"/>
                <a:ea typeface="ＭＳ Ｐゴシック" charset="0"/>
                <a:cs typeface="ＭＳ Ｐゴシック" charset="0"/>
              </a:rPr>
              <a:t>negative</a:t>
            </a:r>
            <a:r>
              <a:rPr lang="fr-CA" sz="1200" kern="1200" dirty="0">
                <a:solidFill>
                  <a:schemeClr val="tx1"/>
                </a:solidFill>
                <a:effectLst/>
                <a:latin typeface="Arial"/>
                <a:ea typeface="ＭＳ Ｐゴシック" charset="0"/>
                <a:cs typeface="ＭＳ Ｐゴシック" charset="0"/>
              </a:rPr>
              <a:t> </a:t>
            </a:r>
            <a:r>
              <a:rPr lang="fr-CA" sz="1200" kern="1200" dirty="0" err="1">
                <a:solidFill>
                  <a:schemeClr val="tx1"/>
                </a:solidFill>
                <a:effectLst/>
                <a:latin typeface="Arial"/>
                <a:ea typeface="ＭＳ Ｐゴシック" charset="0"/>
                <a:cs typeface="ＭＳ Ｐゴシック" charset="0"/>
              </a:rPr>
              <a:t>consequences</a:t>
            </a:r>
            <a:r>
              <a:rPr lang="fr-CA" sz="1200" kern="1200" dirty="0">
                <a:solidFill>
                  <a:schemeClr val="tx1"/>
                </a:solidFill>
                <a:effectLst/>
                <a:latin typeface="Arial"/>
                <a:ea typeface="ＭＳ Ｐゴシック" charset="0"/>
                <a:cs typeface="ＭＳ Ｐゴシック" charset="0"/>
              </a:rPr>
              <a:t> : Consommation accrue d’alcool, de jeux ou de paris difficile à contrôler et porteuse de conséquences négatives</a:t>
            </a:r>
            <a:endParaRPr lang="en-CA" sz="1200" kern="1200" dirty="0">
              <a:solidFill>
                <a:schemeClr val="tx1"/>
              </a:solidFill>
              <a:effectLst/>
              <a:latin typeface="Arial"/>
              <a:ea typeface="ＭＳ Ｐゴシック" charset="0"/>
              <a:cs typeface="ＭＳ Ｐゴシック" charset="0"/>
            </a:endParaRPr>
          </a:p>
          <a:p>
            <a:r>
              <a:rPr lang="en-CA" sz="1200" kern="1200" dirty="0">
                <a:solidFill>
                  <a:schemeClr val="tx1"/>
                </a:solidFill>
                <a:effectLst/>
                <a:latin typeface="Arial"/>
                <a:ea typeface="ＭＳ Ｐゴシック" charset="0"/>
                <a:cs typeface="ＭＳ Ｐゴシック" charset="0"/>
              </a:rPr>
              <a:t>Frequent alcohol use, gambling and/or gaming : </a:t>
            </a:r>
            <a:r>
              <a:rPr lang="fr-CA" sz="1200" kern="1200" dirty="0">
                <a:solidFill>
                  <a:schemeClr val="tx1"/>
                </a:solidFill>
                <a:effectLst/>
                <a:latin typeface="Arial"/>
                <a:ea typeface="ＭＳ Ｐゴシック" charset="0"/>
                <a:cs typeface="ＭＳ Ｐゴシック" charset="0"/>
              </a:rPr>
              <a:t>Consommation fréquente d’alcool, de jeux ou de paris</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Inability</a:t>
            </a:r>
            <a:r>
              <a:rPr lang="fr-CA" sz="1200" kern="1200" dirty="0">
                <a:solidFill>
                  <a:schemeClr val="tx1"/>
                </a:solidFill>
                <a:effectLst/>
                <a:latin typeface="Arial"/>
                <a:ea typeface="ＭＳ Ｐゴシック" charset="0"/>
                <a:cs typeface="ＭＳ Ｐゴシック" charset="0"/>
              </a:rPr>
              <a:t> to control </a:t>
            </a:r>
            <a:r>
              <a:rPr lang="fr-CA" sz="1200" kern="1200" dirty="0" err="1">
                <a:solidFill>
                  <a:schemeClr val="tx1"/>
                </a:solidFill>
                <a:effectLst/>
                <a:latin typeface="Arial"/>
                <a:ea typeface="ＭＳ Ｐゴシック" charset="0"/>
                <a:cs typeface="ＭＳ Ｐゴシック" charset="0"/>
              </a:rPr>
              <a:t>with</a:t>
            </a:r>
            <a:r>
              <a:rPr lang="fr-CA" sz="1200" kern="1200" dirty="0">
                <a:solidFill>
                  <a:schemeClr val="tx1"/>
                </a:solidFill>
                <a:effectLst/>
                <a:latin typeface="Arial"/>
                <a:ea typeface="ＭＳ Ｐゴシック" charset="0"/>
                <a:cs typeface="ＭＳ Ｐゴシック" charset="0"/>
              </a:rPr>
              <a:t> </a:t>
            </a:r>
            <a:r>
              <a:rPr lang="fr-CA" sz="1200" kern="1200" dirty="0" err="1">
                <a:solidFill>
                  <a:schemeClr val="tx1"/>
                </a:solidFill>
                <a:effectLst/>
                <a:latin typeface="Arial"/>
                <a:ea typeface="ＭＳ Ｐゴシック" charset="0"/>
                <a:cs typeface="ＭＳ Ｐゴシック" charset="0"/>
              </a:rPr>
              <a:t>severe</a:t>
            </a:r>
            <a:r>
              <a:rPr lang="fr-CA" sz="1200" kern="1200" dirty="0">
                <a:solidFill>
                  <a:schemeClr val="tx1"/>
                </a:solidFill>
                <a:effectLst/>
                <a:latin typeface="Arial"/>
                <a:ea typeface="ＭＳ Ｐゴシック" charset="0"/>
                <a:cs typeface="ＭＳ Ｐゴシック" charset="0"/>
              </a:rPr>
              <a:t> </a:t>
            </a:r>
            <a:r>
              <a:rPr lang="fr-CA" sz="1200" kern="1200" dirty="0" err="1">
                <a:solidFill>
                  <a:schemeClr val="tx1"/>
                </a:solidFill>
                <a:effectLst/>
                <a:latin typeface="Arial"/>
                <a:ea typeface="ＭＳ Ｐゴシック" charset="0"/>
                <a:cs typeface="ＭＳ Ｐゴシック" charset="0"/>
              </a:rPr>
              <a:t>consequences</a:t>
            </a:r>
            <a:r>
              <a:rPr lang="fr-CA" sz="1200" kern="1200" dirty="0">
                <a:solidFill>
                  <a:schemeClr val="tx1"/>
                </a:solidFill>
                <a:effectLst/>
                <a:latin typeface="Arial"/>
                <a:ea typeface="ＭＳ Ｐゴシック" charset="0"/>
                <a:cs typeface="ＭＳ Ｐゴシック" charset="0"/>
              </a:rPr>
              <a:t> : Incapacité de se contrôler avec des conséquences graves</a:t>
            </a:r>
            <a:endParaRPr lang="en-CA" sz="1200" kern="1200" dirty="0">
              <a:solidFill>
                <a:schemeClr val="tx1"/>
              </a:solidFill>
              <a:effectLst/>
              <a:latin typeface="Arial"/>
              <a:ea typeface="ＭＳ Ｐゴシック" charset="0"/>
              <a:cs typeface="ＭＳ Ｐゴシック" charset="0"/>
            </a:endParaRPr>
          </a:p>
          <a:p>
            <a:pPr marL="174708" indent="-174708">
              <a:buFontTx/>
              <a:buChar char="-"/>
            </a:pPr>
            <a:endParaRPr lang="en-CA" i="0" baseline="0" dirty="0"/>
          </a:p>
        </p:txBody>
      </p:sp>
      <p:sp>
        <p:nvSpPr>
          <p:cNvPr id="4" name="Slide Number Placeholder 3"/>
          <p:cNvSpPr>
            <a:spLocks noGrp="1"/>
          </p:cNvSpPr>
          <p:nvPr>
            <p:ph type="sldNum" sz="quarter" idx="10"/>
          </p:nvPr>
        </p:nvSpPr>
        <p:spPr/>
        <p:txBody>
          <a:bodyPr/>
          <a:lstStyle/>
          <a:p>
            <a:fld id="{5640B970-2FC9-4BF4-842D-F9909552C0E2}" type="slidenum">
              <a:rPr lang="en-CA" altLang="en-US" smtClean="0"/>
              <a:pPr/>
              <a:t>15</a:t>
            </a:fld>
            <a:endParaRPr lang="en-CA" altLang="en-US"/>
          </a:p>
        </p:txBody>
      </p:sp>
    </p:spTree>
    <p:extLst>
      <p:ext uri="{BB962C8B-B14F-4D97-AF65-F5344CB8AC3E}">
        <p14:creationId xmlns:p14="http://schemas.microsoft.com/office/powerpoint/2010/main" val="41784423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Mental Health Continuum was developed by the Canadian Armed Forces in collaboration with the United States Marine Corps in 2008 to reflect the fact that health, be it physical or mental health, is a dynamic changing state that can deteriorate or improve given the right set of circumstances.  The arrow acknowledges movement in both directions, creating an expectancy of return to full health and functioning, and encouraging earlier access to care.</a:t>
            </a:r>
            <a:br>
              <a:rPr lang="en-CA" dirty="0"/>
            </a:br>
            <a:r>
              <a:rPr lang="fr-CA" sz="1200" kern="1200" dirty="0" err="1">
                <a:solidFill>
                  <a:schemeClr val="tx1"/>
                </a:solidFill>
                <a:effectLst/>
                <a:latin typeface="Arial"/>
                <a:ea typeface="ＭＳ Ｐゴシック" charset="0"/>
                <a:cs typeface="ＭＳ Ｐゴシック" charset="0"/>
              </a:rPr>
              <a:t>Healty</a:t>
            </a:r>
            <a:r>
              <a:rPr lang="fr-CA" sz="1200" kern="1200" dirty="0">
                <a:solidFill>
                  <a:schemeClr val="tx1"/>
                </a:solidFill>
                <a:effectLst/>
                <a:latin typeface="Arial"/>
                <a:ea typeface="ＭＳ Ｐゴシック" charset="0"/>
                <a:cs typeface="ＭＳ Ｐゴシック" charset="0"/>
              </a:rPr>
              <a:t> : En santé</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Reacting</a:t>
            </a:r>
            <a:r>
              <a:rPr lang="fr-CA" sz="1200" kern="1200" dirty="0">
                <a:solidFill>
                  <a:schemeClr val="tx1"/>
                </a:solidFill>
                <a:effectLst/>
                <a:latin typeface="Arial"/>
                <a:ea typeface="ＭＳ Ｐゴシック" charset="0"/>
                <a:cs typeface="ＭＳ Ｐゴシック" charset="0"/>
              </a:rPr>
              <a:t> : Réactionnel</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Injured</a:t>
            </a:r>
            <a:r>
              <a:rPr lang="fr-CA" sz="1200" kern="1200" dirty="0">
                <a:solidFill>
                  <a:schemeClr val="tx1"/>
                </a:solidFill>
                <a:effectLst/>
                <a:latin typeface="Arial"/>
                <a:ea typeface="ＭＳ Ｐゴシック" charset="0"/>
                <a:cs typeface="ＭＳ Ｐゴシック" charset="0"/>
              </a:rPr>
              <a:t> : Blessé</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Ill : Malade</a:t>
            </a:r>
            <a:endParaRPr lang="en-CA" sz="1200" kern="1200" dirty="0">
              <a:solidFill>
                <a:schemeClr val="tx1"/>
              </a:solidFill>
              <a:effectLst/>
              <a:latin typeface="Arial"/>
              <a:ea typeface="ＭＳ Ｐゴシック" charset="0"/>
              <a:cs typeface="ＭＳ Ｐゴシック" charset="0"/>
            </a:endParaRPr>
          </a:p>
          <a:p>
            <a:endParaRPr lang="en-CA" dirty="0"/>
          </a:p>
        </p:txBody>
      </p:sp>
      <p:sp>
        <p:nvSpPr>
          <p:cNvPr id="4" name="Slide Number Placeholder 3"/>
          <p:cNvSpPr>
            <a:spLocks noGrp="1"/>
          </p:cNvSpPr>
          <p:nvPr>
            <p:ph type="sldNum" sz="quarter" idx="10"/>
          </p:nvPr>
        </p:nvSpPr>
        <p:spPr/>
        <p:txBody>
          <a:bodyPr/>
          <a:lstStyle/>
          <a:p>
            <a:fld id="{5640B970-2FC9-4BF4-842D-F9909552C0E2}" type="slidenum">
              <a:rPr lang="en-CA" altLang="en-US" smtClean="0"/>
              <a:pPr/>
              <a:t>16</a:t>
            </a:fld>
            <a:endParaRPr lang="en-CA" altLang="en-US"/>
          </a:p>
        </p:txBody>
      </p:sp>
    </p:spTree>
    <p:extLst>
      <p:ext uri="{BB962C8B-B14F-4D97-AF65-F5344CB8AC3E}">
        <p14:creationId xmlns:p14="http://schemas.microsoft.com/office/powerpoint/2010/main" val="42068960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In order to help individuals recognize symptoms of distress in themselves and others, the continuum was developed using common behaviours that might be observed whether at work or at home.  This provides everyone with the ability to self-monitor, recognize when their early indicators of distress, and take action to regain a healthier level of functioning.  The continuum is also helpful is differentiating when we can likely manage</a:t>
            </a:r>
            <a:r>
              <a:rPr lang="en-CA" baseline="0" dirty="0"/>
              <a:t> on our own (the left side of the continuum) and when we need to seek additional resources.</a:t>
            </a:r>
            <a:br>
              <a:rPr lang="en-CA" baseline="0" dirty="0"/>
            </a:br>
            <a:r>
              <a:rPr lang="fr-CA" sz="1200" kern="1200" dirty="0" err="1">
                <a:solidFill>
                  <a:schemeClr val="tx1"/>
                </a:solidFill>
                <a:effectLst/>
                <a:latin typeface="Arial"/>
                <a:ea typeface="ＭＳ Ｐゴシック" charset="0"/>
                <a:cs typeface="ＭＳ Ｐゴシック" charset="0"/>
              </a:rPr>
              <a:t>Healty</a:t>
            </a:r>
            <a:r>
              <a:rPr lang="fr-CA" sz="1200" kern="1200" dirty="0">
                <a:solidFill>
                  <a:schemeClr val="tx1"/>
                </a:solidFill>
                <a:effectLst/>
                <a:latin typeface="Arial"/>
                <a:ea typeface="ＭＳ Ｐゴシック" charset="0"/>
                <a:cs typeface="ＭＳ Ｐゴシック" charset="0"/>
              </a:rPr>
              <a:t> : En santé</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Reacting</a:t>
            </a:r>
            <a:r>
              <a:rPr lang="fr-CA" sz="1200" kern="1200" dirty="0">
                <a:solidFill>
                  <a:schemeClr val="tx1"/>
                </a:solidFill>
                <a:effectLst/>
                <a:latin typeface="Arial"/>
                <a:ea typeface="ＭＳ Ｐゴシック" charset="0"/>
                <a:cs typeface="ＭＳ Ｐゴシック" charset="0"/>
              </a:rPr>
              <a:t> : Réactionnel</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Injured</a:t>
            </a:r>
            <a:r>
              <a:rPr lang="fr-CA" sz="1200" kern="1200" dirty="0">
                <a:solidFill>
                  <a:schemeClr val="tx1"/>
                </a:solidFill>
                <a:effectLst/>
                <a:latin typeface="Arial"/>
                <a:ea typeface="ＭＳ Ｐゴシック" charset="0"/>
                <a:cs typeface="ＭＳ Ｐゴシック" charset="0"/>
              </a:rPr>
              <a:t> : Blessé</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Ill : Malade</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Normal </a:t>
            </a:r>
            <a:r>
              <a:rPr lang="fr-CA" sz="1200" kern="1200" dirty="0" err="1">
                <a:solidFill>
                  <a:schemeClr val="tx1"/>
                </a:solidFill>
                <a:effectLst/>
                <a:latin typeface="Arial"/>
                <a:ea typeface="ＭＳ Ｐゴシック" charset="0"/>
                <a:cs typeface="ＭＳ Ｐゴシック" charset="0"/>
              </a:rPr>
              <a:t>mood</a:t>
            </a:r>
            <a:r>
              <a:rPr lang="fr-CA" sz="1200" kern="1200" dirty="0">
                <a:solidFill>
                  <a:schemeClr val="tx1"/>
                </a:solidFill>
                <a:effectLst/>
                <a:latin typeface="Arial"/>
                <a:ea typeface="ＭＳ Ｐゴシック" charset="0"/>
                <a:cs typeface="ＭＳ Ｐゴシック" charset="0"/>
              </a:rPr>
              <a:t> fluctuations : Fluctuations normales de l’humeur</a:t>
            </a:r>
            <a:endParaRPr lang="en-CA" sz="1200" kern="1200" dirty="0">
              <a:solidFill>
                <a:schemeClr val="tx1"/>
              </a:solidFill>
              <a:effectLst/>
              <a:latin typeface="Arial"/>
              <a:ea typeface="ＭＳ Ｐゴシック" charset="0"/>
              <a:cs typeface="ＭＳ Ｐゴシック" charset="0"/>
            </a:endParaRPr>
          </a:p>
          <a:p>
            <a:r>
              <a:rPr lang="en-CA" sz="1200" kern="1200" dirty="0">
                <a:solidFill>
                  <a:schemeClr val="tx1"/>
                </a:solidFill>
                <a:effectLst/>
                <a:latin typeface="Arial"/>
                <a:ea typeface="ＭＳ Ｐゴシック" charset="0"/>
                <a:cs typeface="ＭＳ Ｐゴシック" charset="0"/>
              </a:rPr>
              <a:t>Calm &amp; takes things in a stride  : </a:t>
            </a:r>
            <a:r>
              <a:rPr lang="en-CA" sz="1200" kern="1200" dirty="0" err="1">
                <a:solidFill>
                  <a:schemeClr val="tx1"/>
                </a:solidFill>
                <a:effectLst/>
                <a:latin typeface="Arial"/>
                <a:ea typeface="ＭＳ Ｐゴシック" charset="0"/>
                <a:cs typeface="ＭＳ Ｐゴシック" charset="0"/>
              </a:rPr>
              <a:t>Calme</a:t>
            </a:r>
            <a:r>
              <a:rPr lang="en-CA" sz="1200" kern="1200" dirty="0">
                <a:solidFill>
                  <a:schemeClr val="tx1"/>
                </a:solidFill>
                <a:effectLst/>
                <a:latin typeface="Arial"/>
                <a:ea typeface="ＭＳ Ｐゴシック" charset="0"/>
                <a:cs typeface="ＭＳ Ｐゴシック" charset="0"/>
              </a:rPr>
              <a:t> et </a:t>
            </a:r>
            <a:r>
              <a:rPr lang="en-CA" sz="1200" kern="1200" dirty="0" err="1">
                <a:solidFill>
                  <a:schemeClr val="tx1"/>
                </a:solidFill>
                <a:effectLst/>
                <a:latin typeface="Arial"/>
                <a:ea typeface="ＭＳ Ｐゴシック" charset="0"/>
                <a:cs typeface="ＭＳ Ｐゴシック" charset="0"/>
              </a:rPr>
              <a:t>prend</a:t>
            </a:r>
            <a:r>
              <a:rPr lang="en-CA" sz="1200" kern="1200" dirty="0">
                <a:solidFill>
                  <a:schemeClr val="tx1"/>
                </a:solidFill>
                <a:effectLst/>
                <a:latin typeface="Arial"/>
                <a:ea typeface="ＭＳ Ｐゴシック" charset="0"/>
                <a:cs typeface="ＭＳ Ｐゴシック" charset="0"/>
              </a:rPr>
              <a:t> les choses avec aplomb</a:t>
            </a:r>
          </a:p>
          <a:p>
            <a:r>
              <a:rPr lang="fr-CA" sz="1200" kern="1200" dirty="0">
                <a:solidFill>
                  <a:schemeClr val="tx1"/>
                </a:solidFill>
                <a:effectLst/>
                <a:latin typeface="Arial"/>
                <a:ea typeface="ＭＳ Ｐゴシック" charset="0"/>
                <a:cs typeface="ＭＳ Ｐゴシック" charset="0"/>
              </a:rPr>
              <a:t>Irritable/impatient : Irritable  /impatient</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Nervous</a:t>
            </a:r>
            <a:r>
              <a:rPr lang="fr-CA" sz="1200" kern="1200" dirty="0">
                <a:solidFill>
                  <a:schemeClr val="tx1"/>
                </a:solidFill>
                <a:effectLst/>
                <a:latin typeface="Arial"/>
                <a:ea typeface="ＭＳ Ｐゴシック" charset="0"/>
                <a:cs typeface="ＭＳ Ｐゴシック" charset="0"/>
              </a:rPr>
              <a:t> : Nerveux</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Sadness</a:t>
            </a:r>
            <a:r>
              <a:rPr lang="fr-CA" sz="1200" kern="1200" dirty="0">
                <a:solidFill>
                  <a:schemeClr val="tx1"/>
                </a:solidFill>
                <a:effectLst/>
                <a:latin typeface="Arial"/>
                <a:ea typeface="ＭＳ Ｐゴシック" charset="0"/>
                <a:cs typeface="ＭＳ Ｐゴシック" charset="0"/>
              </a:rPr>
              <a:t>/</a:t>
            </a:r>
            <a:r>
              <a:rPr lang="fr-CA" sz="1200" kern="1200" dirty="0" err="1">
                <a:solidFill>
                  <a:schemeClr val="tx1"/>
                </a:solidFill>
                <a:effectLst/>
                <a:latin typeface="Arial"/>
                <a:ea typeface="ＭＳ Ｐゴシック" charset="0"/>
                <a:cs typeface="ＭＳ Ｐゴシック" charset="0"/>
              </a:rPr>
              <a:t>Overwhelmed</a:t>
            </a:r>
            <a:r>
              <a:rPr lang="fr-CA" sz="1200" kern="1200" dirty="0">
                <a:solidFill>
                  <a:schemeClr val="tx1"/>
                </a:solidFill>
                <a:effectLst/>
                <a:latin typeface="Arial"/>
                <a:ea typeface="ＭＳ Ｐゴシック" charset="0"/>
                <a:cs typeface="ＭＳ Ｐゴシック" charset="0"/>
              </a:rPr>
              <a:t> : Tristesse/</a:t>
            </a:r>
            <a:r>
              <a:rPr lang="fr-CA" sz="1200" kern="1200" dirty="0" err="1">
                <a:solidFill>
                  <a:schemeClr val="tx1"/>
                </a:solidFill>
                <a:effectLst/>
                <a:latin typeface="Arial"/>
                <a:ea typeface="ＭＳ Ｐゴシック" charset="0"/>
                <a:cs typeface="ＭＳ Ｐゴシック" charset="0"/>
              </a:rPr>
              <a:t>Bouleversment</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Anger : Colère</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Anxiety</a:t>
            </a:r>
            <a:r>
              <a:rPr lang="fr-CA" sz="1200" kern="1200" dirty="0">
                <a:solidFill>
                  <a:schemeClr val="tx1"/>
                </a:solidFill>
                <a:effectLst/>
                <a:latin typeface="Arial"/>
                <a:ea typeface="ＭＳ Ｐゴシック" charset="0"/>
                <a:cs typeface="ＭＳ Ｐゴシック" charset="0"/>
              </a:rPr>
              <a:t> : Anxiété</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Pervasively</a:t>
            </a:r>
            <a:r>
              <a:rPr lang="fr-CA" sz="1200" kern="1200" dirty="0">
                <a:solidFill>
                  <a:schemeClr val="tx1"/>
                </a:solidFill>
                <a:effectLst/>
                <a:latin typeface="Arial"/>
                <a:ea typeface="ＭＳ Ｐゴシック" charset="0"/>
                <a:cs typeface="ＭＳ Ｐゴシック" charset="0"/>
              </a:rPr>
              <a:t> </a:t>
            </a:r>
            <a:r>
              <a:rPr lang="fr-CA" sz="1200" kern="1200" dirty="0" err="1">
                <a:solidFill>
                  <a:schemeClr val="tx1"/>
                </a:solidFill>
                <a:effectLst/>
                <a:latin typeface="Arial"/>
                <a:ea typeface="ＭＳ Ｐゴシック" charset="0"/>
                <a:cs typeface="ＭＳ Ｐゴシック" charset="0"/>
              </a:rPr>
              <a:t>sad</a:t>
            </a:r>
            <a:r>
              <a:rPr lang="fr-CA" sz="1200" kern="1200" dirty="0">
                <a:solidFill>
                  <a:schemeClr val="tx1"/>
                </a:solidFill>
                <a:effectLst/>
                <a:latin typeface="Arial"/>
                <a:ea typeface="ＭＳ Ｐゴシック" charset="0"/>
                <a:cs typeface="ＭＳ Ｐゴシック" charset="0"/>
              </a:rPr>
              <a:t>/</a:t>
            </a:r>
            <a:r>
              <a:rPr lang="fr-CA" sz="1200" kern="1200" dirty="0" err="1">
                <a:solidFill>
                  <a:schemeClr val="tx1"/>
                </a:solidFill>
                <a:effectLst/>
                <a:latin typeface="Arial"/>
                <a:ea typeface="ＭＳ Ｐゴシック" charset="0"/>
                <a:cs typeface="ＭＳ Ｐゴシック" charset="0"/>
              </a:rPr>
              <a:t>Hopeless</a:t>
            </a:r>
            <a:r>
              <a:rPr lang="fr-CA" sz="1200" kern="1200" dirty="0">
                <a:solidFill>
                  <a:schemeClr val="tx1"/>
                </a:solidFill>
                <a:effectLst/>
                <a:latin typeface="Arial"/>
                <a:ea typeface="ＭＳ Ｐゴシック" charset="0"/>
                <a:cs typeface="ＭＳ Ｐゴシック" charset="0"/>
              </a:rPr>
              <a:t> : Tristesse/Désespoir omniprésents</a:t>
            </a:r>
          </a:p>
          <a:p>
            <a:r>
              <a:rPr lang="fr-CA" sz="1200" kern="1200" dirty="0" err="1">
                <a:solidFill>
                  <a:schemeClr val="tx1"/>
                </a:solidFill>
                <a:effectLst/>
                <a:latin typeface="Arial"/>
                <a:ea typeface="ＭＳ Ｐゴシック" charset="0"/>
                <a:cs typeface="ＭＳ Ｐゴシック" charset="0"/>
              </a:rPr>
              <a:t>Angry</a:t>
            </a:r>
            <a:r>
              <a:rPr lang="fr-CA" sz="1200" kern="1200" dirty="0">
                <a:solidFill>
                  <a:schemeClr val="tx1"/>
                </a:solidFill>
                <a:effectLst/>
                <a:latin typeface="Arial"/>
                <a:ea typeface="ＭＳ Ｐゴシック" charset="0"/>
                <a:cs typeface="ＭＳ Ｐゴシック" charset="0"/>
              </a:rPr>
              <a:t> </a:t>
            </a:r>
            <a:r>
              <a:rPr lang="fr-CA" sz="1200" kern="1200" dirty="0" err="1">
                <a:solidFill>
                  <a:schemeClr val="tx1"/>
                </a:solidFill>
                <a:effectLst/>
                <a:latin typeface="Arial"/>
                <a:ea typeface="ＭＳ Ｐゴシック" charset="0"/>
                <a:cs typeface="ＭＳ Ｐゴシック" charset="0"/>
              </a:rPr>
              <a:t>outbusrts</a:t>
            </a:r>
            <a:r>
              <a:rPr lang="fr-CA" sz="1200" kern="1200" dirty="0">
                <a:solidFill>
                  <a:schemeClr val="tx1"/>
                </a:solidFill>
                <a:effectLst/>
                <a:latin typeface="Arial"/>
                <a:ea typeface="ＭＳ Ｐゴシック" charset="0"/>
                <a:cs typeface="ＭＳ Ｐゴシック" charset="0"/>
              </a:rPr>
              <a:t>/</a:t>
            </a:r>
            <a:r>
              <a:rPr lang="fr-CA" sz="1200" kern="1200" dirty="0" err="1">
                <a:solidFill>
                  <a:schemeClr val="tx1"/>
                </a:solidFill>
                <a:effectLst/>
                <a:latin typeface="Arial"/>
                <a:ea typeface="ＭＳ Ｐゴシック" charset="0"/>
                <a:cs typeface="ＭＳ Ｐゴシック" charset="0"/>
              </a:rPr>
              <a:t>aggression</a:t>
            </a:r>
            <a:r>
              <a:rPr lang="fr-CA" sz="1200" kern="1200" dirty="0">
                <a:solidFill>
                  <a:schemeClr val="tx1"/>
                </a:solidFill>
                <a:effectLst/>
                <a:latin typeface="Arial"/>
                <a:ea typeface="ＭＳ Ｐゴシック" charset="0"/>
                <a:cs typeface="ＭＳ Ｐゴシック" charset="0"/>
              </a:rPr>
              <a:t> : Sautes d’humeur/</a:t>
            </a:r>
            <a:r>
              <a:rPr lang="fr-CA" sz="1200" kern="1200" dirty="0" err="1">
                <a:solidFill>
                  <a:schemeClr val="tx1"/>
                </a:solidFill>
                <a:effectLst/>
                <a:latin typeface="Arial"/>
                <a:ea typeface="ＭＳ Ｐゴシック" charset="0"/>
                <a:cs typeface="ＭＳ Ｐゴシック" charset="0"/>
              </a:rPr>
              <a:t>aggressions</a:t>
            </a:r>
            <a:endParaRPr lang="fr-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Excessive </a:t>
            </a:r>
            <a:r>
              <a:rPr lang="fr-CA" sz="1200" kern="1200" dirty="0" err="1">
                <a:solidFill>
                  <a:schemeClr val="tx1"/>
                </a:solidFill>
                <a:effectLst/>
                <a:latin typeface="Arial"/>
                <a:ea typeface="ＭＳ Ｐゴシック" charset="0"/>
                <a:cs typeface="ＭＳ Ｐゴシック" charset="0"/>
              </a:rPr>
              <a:t>anxiety</a:t>
            </a:r>
            <a:r>
              <a:rPr lang="fr-CA" sz="1200" kern="1200" dirty="0">
                <a:solidFill>
                  <a:schemeClr val="tx1"/>
                </a:solidFill>
                <a:effectLst/>
                <a:latin typeface="Arial"/>
                <a:ea typeface="ＭＳ Ｐゴシック" charset="0"/>
                <a:cs typeface="ＭＳ Ｐゴシック" charset="0"/>
              </a:rPr>
              <a:t>/panic </a:t>
            </a:r>
            <a:r>
              <a:rPr lang="fr-CA" sz="1200" kern="1200" dirty="0" err="1">
                <a:solidFill>
                  <a:schemeClr val="tx1"/>
                </a:solidFill>
                <a:effectLst/>
                <a:latin typeface="Arial"/>
                <a:ea typeface="ＭＳ Ｐゴシック" charset="0"/>
                <a:cs typeface="ＭＳ Ｐゴシック" charset="0"/>
              </a:rPr>
              <a:t>attacks</a:t>
            </a:r>
            <a:r>
              <a:rPr lang="fr-CA" sz="1200" kern="1200" dirty="0">
                <a:solidFill>
                  <a:schemeClr val="tx1"/>
                </a:solidFill>
                <a:effectLst/>
                <a:latin typeface="Arial"/>
                <a:ea typeface="ＭＳ Ｐゴシック" charset="0"/>
                <a:cs typeface="ＭＳ Ｐゴシック" charset="0"/>
              </a:rPr>
              <a:t> : Anxiété excessive/crises</a:t>
            </a:r>
            <a:r>
              <a:rPr lang="fr-CA" sz="1200" kern="1200" baseline="0" dirty="0">
                <a:solidFill>
                  <a:schemeClr val="tx1"/>
                </a:solidFill>
                <a:effectLst/>
                <a:latin typeface="Arial"/>
                <a:ea typeface="ＭＳ Ｐゴシック" charset="0"/>
                <a:cs typeface="ＭＳ Ｐゴシック" charset="0"/>
              </a:rPr>
              <a:t> de panique</a:t>
            </a:r>
          </a:p>
          <a:p>
            <a:r>
              <a:rPr lang="fr-CA" sz="1200" kern="1200" baseline="0" dirty="0" err="1">
                <a:solidFill>
                  <a:schemeClr val="tx1"/>
                </a:solidFill>
                <a:effectLst/>
                <a:latin typeface="Arial"/>
                <a:ea typeface="ＭＳ Ｐゴシック" charset="0"/>
                <a:cs typeface="ＭＳ Ｐゴシック" charset="0"/>
              </a:rPr>
              <a:t>Depressed</a:t>
            </a:r>
            <a:r>
              <a:rPr lang="fr-CA" sz="1200" kern="1200" baseline="0" dirty="0">
                <a:solidFill>
                  <a:schemeClr val="tx1"/>
                </a:solidFill>
                <a:effectLst/>
                <a:latin typeface="Arial"/>
                <a:ea typeface="ＭＳ Ｐゴシック" charset="0"/>
                <a:cs typeface="ＭＳ Ｐゴシック" charset="0"/>
              </a:rPr>
              <a:t>/</a:t>
            </a:r>
            <a:r>
              <a:rPr lang="fr-CA" sz="1200" kern="1200" baseline="0" dirty="0" err="1">
                <a:solidFill>
                  <a:schemeClr val="tx1"/>
                </a:solidFill>
                <a:effectLst/>
                <a:latin typeface="Arial"/>
                <a:ea typeface="ＭＳ Ｐゴシック" charset="0"/>
                <a:cs typeface="ＭＳ Ｐゴシック" charset="0"/>
              </a:rPr>
              <a:t>Suicidal</a:t>
            </a:r>
            <a:r>
              <a:rPr lang="fr-CA" sz="1200" kern="1200" baseline="0" dirty="0">
                <a:solidFill>
                  <a:schemeClr val="tx1"/>
                </a:solidFill>
                <a:effectLst/>
                <a:latin typeface="Arial"/>
                <a:ea typeface="ＭＳ Ｐゴシック" charset="0"/>
                <a:cs typeface="ＭＳ Ｐゴシック" charset="0"/>
              </a:rPr>
              <a:t> </a:t>
            </a:r>
            <a:r>
              <a:rPr lang="fr-CA" sz="1200" kern="1200" baseline="0" dirty="0" err="1">
                <a:solidFill>
                  <a:schemeClr val="tx1"/>
                </a:solidFill>
                <a:effectLst/>
                <a:latin typeface="Arial"/>
                <a:ea typeface="ＭＳ Ｐゴシック" charset="0"/>
                <a:cs typeface="ＭＳ Ｐゴシック" charset="0"/>
              </a:rPr>
              <a:t>toughts</a:t>
            </a:r>
            <a:r>
              <a:rPr lang="fr-CA" sz="1200" kern="1200" baseline="0" dirty="0">
                <a:solidFill>
                  <a:schemeClr val="tx1"/>
                </a:solidFill>
                <a:effectLst/>
                <a:latin typeface="Arial"/>
                <a:ea typeface="ＭＳ Ｐゴシック" charset="0"/>
                <a:cs typeface="ＭＳ Ｐゴシック" charset="0"/>
              </a:rPr>
              <a:t>: Dépression/pensées suicidaires</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Good </a:t>
            </a:r>
            <a:r>
              <a:rPr lang="fr-CA" sz="1200" kern="1200" dirty="0" err="1">
                <a:solidFill>
                  <a:schemeClr val="tx1"/>
                </a:solidFill>
                <a:effectLst/>
                <a:latin typeface="Arial"/>
                <a:ea typeface="ＭＳ Ｐゴシック" charset="0"/>
                <a:cs typeface="ＭＳ Ｐゴシック" charset="0"/>
              </a:rPr>
              <a:t>sense</a:t>
            </a:r>
            <a:r>
              <a:rPr lang="fr-CA" sz="1200" kern="1200" dirty="0">
                <a:solidFill>
                  <a:schemeClr val="tx1"/>
                </a:solidFill>
                <a:effectLst/>
                <a:latin typeface="Arial"/>
                <a:ea typeface="ＭＳ Ｐゴシック" charset="0"/>
                <a:cs typeface="ＭＳ Ｐゴシック" charset="0"/>
              </a:rPr>
              <a:t> of humour : Bon sens de l’humour</a:t>
            </a:r>
            <a:endParaRPr lang="en-CA" sz="1200" kern="1200" dirty="0">
              <a:solidFill>
                <a:schemeClr val="tx1"/>
              </a:solidFill>
              <a:effectLst/>
              <a:latin typeface="Arial"/>
              <a:ea typeface="ＭＳ Ｐゴシック" charset="0"/>
              <a:cs typeface="ＭＳ Ｐゴシック" charset="0"/>
            </a:endParaRPr>
          </a:p>
          <a:p>
            <a:r>
              <a:rPr lang="en-CA" sz="1200" kern="1200" dirty="0">
                <a:solidFill>
                  <a:schemeClr val="tx1"/>
                </a:solidFill>
                <a:effectLst/>
                <a:latin typeface="Arial"/>
                <a:ea typeface="ＭＳ Ｐゴシック" charset="0"/>
                <a:cs typeface="ＭＳ Ｐゴシック" charset="0"/>
              </a:rPr>
              <a:t>Performing well : Bon </a:t>
            </a:r>
            <a:r>
              <a:rPr lang="en-CA" sz="1200" kern="1200" dirty="0" err="1">
                <a:solidFill>
                  <a:schemeClr val="tx1"/>
                </a:solidFill>
                <a:effectLst/>
                <a:latin typeface="Arial"/>
                <a:ea typeface="ＭＳ Ｐゴシック" charset="0"/>
                <a:cs typeface="ＭＳ Ｐゴシック" charset="0"/>
              </a:rPr>
              <a:t>rendement</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In control </a:t>
            </a:r>
            <a:r>
              <a:rPr lang="fr-CA" sz="1200" kern="1200" dirty="0" err="1">
                <a:solidFill>
                  <a:schemeClr val="tx1"/>
                </a:solidFill>
                <a:effectLst/>
                <a:latin typeface="Arial"/>
                <a:ea typeface="ＭＳ Ｐゴシック" charset="0"/>
                <a:cs typeface="ＭＳ Ｐゴシック" charset="0"/>
              </a:rPr>
              <a:t>mentally</a:t>
            </a:r>
            <a:r>
              <a:rPr lang="fr-CA" sz="1200" kern="1200" dirty="0">
                <a:solidFill>
                  <a:schemeClr val="tx1"/>
                </a:solidFill>
                <a:effectLst/>
                <a:latin typeface="Arial"/>
                <a:ea typeface="ＭＳ Ｐゴシック" charset="0"/>
                <a:cs typeface="ＭＳ Ｐゴシック" charset="0"/>
              </a:rPr>
              <a:t> : Pleine possession de ses moyens mentaux</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Displaced</a:t>
            </a:r>
            <a:r>
              <a:rPr lang="fr-CA" sz="1200" kern="1200" dirty="0">
                <a:solidFill>
                  <a:schemeClr val="tx1"/>
                </a:solidFill>
                <a:effectLst/>
                <a:latin typeface="Arial"/>
                <a:ea typeface="ＭＳ Ｐゴシック" charset="0"/>
                <a:cs typeface="ＭＳ Ｐゴシック" charset="0"/>
              </a:rPr>
              <a:t> </a:t>
            </a:r>
            <a:r>
              <a:rPr lang="fr-CA" sz="1200" kern="1200" dirty="0" err="1">
                <a:solidFill>
                  <a:schemeClr val="tx1"/>
                </a:solidFill>
                <a:effectLst/>
                <a:latin typeface="Arial"/>
                <a:ea typeface="ＭＳ Ｐゴシック" charset="0"/>
                <a:cs typeface="ＭＳ Ｐゴシック" charset="0"/>
              </a:rPr>
              <a:t>sarcasm</a:t>
            </a:r>
            <a:r>
              <a:rPr lang="fr-CA" sz="1200" kern="1200" dirty="0">
                <a:solidFill>
                  <a:schemeClr val="tx1"/>
                </a:solidFill>
                <a:effectLst/>
                <a:latin typeface="Arial"/>
                <a:ea typeface="ＭＳ Ｐゴシック" charset="0"/>
                <a:cs typeface="ＭＳ Ｐゴシック" charset="0"/>
              </a:rPr>
              <a:t> : Sarcasme déplacé</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Procrastination : Procrastination</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Forgetfulness</a:t>
            </a:r>
            <a:r>
              <a:rPr lang="fr-CA" sz="1200" kern="1200" dirty="0">
                <a:solidFill>
                  <a:schemeClr val="tx1"/>
                </a:solidFill>
                <a:effectLst/>
                <a:latin typeface="Arial"/>
                <a:ea typeface="ＭＳ Ｐゴシック" charset="0"/>
                <a:cs typeface="ＭＳ Ｐゴシック" charset="0"/>
              </a:rPr>
              <a:t> : Distraction</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Negative</a:t>
            </a:r>
            <a:r>
              <a:rPr lang="fr-CA" sz="1200" kern="1200" dirty="0">
                <a:solidFill>
                  <a:schemeClr val="tx1"/>
                </a:solidFill>
                <a:effectLst/>
                <a:latin typeface="Arial"/>
                <a:ea typeface="ＭＳ Ｐゴシック" charset="0"/>
                <a:cs typeface="ＭＳ Ｐゴシック" charset="0"/>
              </a:rPr>
              <a:t> attitude : Attitude négative</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Poor performance or </a:t>
            </a:r>
            <a:r>
              <a:rPr lang="fr-CA" sz="1200" kern="1200" dirty="0" err="1">
                <a:solidFill>
                  <a:schemeClr val="tx1"/>
                </a:solidFill>
                <a:effectLst/>
                <a:latin typeface="Arial"/>
                <a:ea typeface="ＭＳ Ｐゴシック" charset="0"/>
                <a:cs typeface="ＭＳ Ｐゴシック" charset="0"/>
              </a:rPr>
              <a:t>workaholic</a:t>
            </a:r>
            <a:r>
              <a:rPr lang="fr-CA" sz="1200" kern="1200" dirty="0">
                <a:solidFill>
                  <a:schemeClr val="tx1"/>
                </a:solidFill>
                <a:effectLst/>
                <a:latin typeface="Arial"/>
                <a:ea typeface="ＭＳ Ｐゴシック" charset="0"/>
                <a:cs typeface="ＭＳ Ｐゴシック" charset="0"/>
              </a:rPr>
              <a:t> : Mauvais rendement ou agit comme un bourreau de travail</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Poor concentration/</a:t>
            </a:r>
            <a:r>
              <a:rPr lang="fr-CA" sz="1200" kern="1200" dirty="0" err="1">
                <a:solidFill>
                  <a:schemeClr val="tx1"/>
                </a:solidFill>
                <a:effectLst/>
                <a:latin typeface="Arial"/>
                <a:ea typeface="ＭＳ Ｐゴシック" charset="0"/>
                <a:cs typeface="ＭＳ Ｐゴシック" charset="0"/>
              </a:rPr>
              <a:t>decisions</a:t>
            </a:r>
            <a:r>
              <a:rPr lang="fr-CA" sz="1200" kern="1200" dirty="0">
                <a:solidFill>
                  <a:schemeClr val="tx1"/>
                </a:solidFill>
                <a:effectLst/>
                <a:latin typeface="Arial"/>
                <a:ea typeface="ＭＳ Ｐゴシック" charset="0"/>
                <a:cs typeface="ＭＳ Ｐゴシック" charset="0"/>
              </a:rPr>
              <a:t>: Mauvaise concentration/prise de décision</a:t>
            </a:r>
          </a:p>
          <a:p>
            <a:r>
              <a:rPr lang="fr-CA" sz="1200" kern="1200" dirty="0" err="1">
                <a:solidFill>
                  <a:schemeClr val="tx1"/>
                </a:solidFill>
                <a:effectLst/>
                <a:latin typeface="Arial"/>
                <a:ea typeface="ＭＳ Ｐゴシック" charset="0"/>
                <a:cs typeface="ＭＳ Ｐゴシック" charset="0"/>
              </a:rPr>
              <a:t>Overt</a:t>
            </a:r>
            <a:r>
              <a:rPr lang="fr-CA" sz="1200" kern="1200" dirty="0">
                <a:solidFill>
                  <a:schemeClr val="tx1"/>
                </a:solidFill>
                <a:effectLst/>
                <a:latin typeface="Arial"/>
                <a:ea typeface="ＭＳ Ｐゴシック" charset="0"/>
                <a:cs typeface="ＭＳ Ｐゴシック" charset="0"/>
              </a:rPr>
              <a:t> insubordination : Insubordination manifeste</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Can’t</a:t>
            </a:r>
            <a:r>
              <a:rPr lang="fr-CA" sz="1200" kern="1200" dirty="0">
                <a:solidFill>
                  <a:schemeClr val="tx1"/>
                </a:solidFill>
                <a:effectLst/>
                <a:latin typeface="Arial"/>
                <a:ea typeface="ＭＳ Ｐゴシック" charset="0"/>
                <a:cs typeface="ＭＳ Ｐゴシック" charset="0"/>
              </a:rPr>
              <a:t> </a:t>
            </a:r>
            <a:r>
              <a:rPr lang="fr-CA" sz="1200" kern="1200" dirty="0" err="1">
                <a:solidFill>
                  <a:schemeClr val="tx1"/>
                </a:solidFill>
                <a:effectLst/>
                <a:latin typeface="Arial"/>
                <a:ea typeface="ＭＳ Ｐゴシック" charset="0"/>
                <a:cs typeface="ＭＳ Ｐゴシック" charset="0"/>
              </a:rPr>
              <a:t>perform</a:t>
            </a:r>
            <a:r>
              <a:rPr lang="fr-CA" sz="1200" kern="1200" dirty="0">
                <a:solidFill>
                  <a:schemeClr val="tx1"/>
                </a:solidFill>
                <a:effectLst/>
                <a:latin typeface="Arial"/>
                <a:ea typeface="ＭＳ Ｐゴシック" charset="0"/>
                <a:cs typeface="ＭＳ Ｐゴシック" charset="0"/>
              </a:rPr>
              <a:t> </a:t>
            </a:r>
            <a:r>
              <a:rPr lang="fr-CA" sz="1200" kern="1200" dirty="0" err="1">
                <a:solidFill>
                  <a:schemeClr val="tx1"/>
                </a:solidFill>
                <a:effectLst/>
                <a:latin typeface="Arial"/>
                <a:ea typeface="ＭＳ Ｐゴシック" charset="0"/>
                <a:cs typeface="ＭＳ Ｐゴシック" charset="0"/>
              </a:rPr>
              <a:t>duties</a:t>
            </a:r>
            <a:r>
              <a:rPr lang="fr-CA" sz="1200" kern="1200" dirty="0">
                <a:solidFill>
                  <a:schemeClr val="tx1"/>
                </a:solidFill>
                <a:effectLst/>
                <a:latin typeface="Arial"/>
                <a:ea typeface="ＭＳ Ｐゴシック" charset="0"/>
                <a:cs typeface="ＭＳ Ｐゴシック" charset="0"/>
              </a:rPr>
              <a:t>, control </a:t>
            </a:r>
            <a:r>
              <a:rPr lang="fr-CA" sz="1200" kern="1200" dirty="0" err="1">
                <a:solidFill>
                  <a:schemeClr val="tx1"/>
                </a:solidFill>
                <a:effectLst/>
                <a:latin typeface="Arial"/>
                <a:ea typeface="ＭＳ Ｐゴシック" charset="0"/>
                <a:cs typeface="ＭＳ Ｐゴシック" charset="0"/>
              </a:rPr>
              <a:t>behaviour</a:t>
            </a:r>
            <a:r>
              <a:rPr lang="fr-CA" sz="1200" kern="1200" dirty="0">
                <a:solidFill>
                  <a:schemeClr val="tx1"/>
                </a:solidFill>
                <a:effectLst/>
                <a:latin typeface="Arial"/>
                <a:ea typeface="ＭＳ Ｐゴシック" charset="0"/>
                <a:cs typeface="ＭＳ Ｐゴシック" charset="0"/>
              </a:rPr>
              <a:t> or </a:t>
            </a:r>
            <a:r>
              <a:rPr lang="fr-CA" sz="1200" kern="1200" dirty="0" err="1">
                <a:solidFill>
                  <a:schemeClr val="tx1"/>
                </a:solidFill>
                <a:effectLst/>
                <a:latin typeface="Arial"/>
                <a:ea typeface="ＭＳ Ｐゴシック" charset="0"/>
                <a:cs typeface="ＭＳ Ｐゴシック" charset="0"/>
              </a:rPr>
              <a:t>concentrate</a:t>
            </a:r>
            <a:r>
              <a:rPr lang="fr-CA" sz="1200" kern="1200" dirty="0">
                <a:solidFill>
                  <a:schemeClr val="tx1"/>
                </a:solidFill>
                <a:effectLst/>
                <a:latin typeface="Arial"/>
                <a:ea typeface="ＭＳ Ｐゴシック" charset="0"/>
                <a:cs typeface="ＭＳ Ｐゴシック" charset="0"/>
              </a:rPr>
              <a:t> : Incapacité à accomplir des tâches, contrôler son comportement ou se concentrer</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Normal </a:t>
            </a:r>
            <a:r>
              <a:rPr lang="fr-CA" sz="1200" kern="1200" dirty="0" err="1">
                <a:solidFill>
                  <a:schemeClr val="tx1"/>
                </a:solidFill>
                <a:effectLst/>
                <a:latin typeface="Arial"/>
                <a:ea typeface="ＭＳ Ｐゴシック" charset="0"/>
                <a:cs typeface="ＭＳ Ｐゴシック" charset="0"/>
              </a:rPr>
              <a:t>sleep</a:t>
            </a:r>
            <a:r>
              <a:rPr lang="fr-CA" sz="1200" kern="1200" dirty="0">
                <a:solidFill>
                  <a:schemeClr val="tx1"/>
                </a:solidFill>
                <a:effectLst/>
                <a:latin typeface="Arial"/>
                <a:ea typeface="ＭＳ Ｐゴシック" charset="0"/>
                <a:cs typeface="ＭＳ Ｐゴシック" charset="0"/>
              </a:rPr>
              <a:t> patterns : Habitudes de sommeil normales</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Few </a:t>
            </a:r>
            <a:r>
              <a:rPr lang="fr-CA" sz="1200" kern="1200" dirty="0" err="1">
                <a:solidFill>
                  <a:schemeClr val="tx1"/>
                </a:solidFill>
                <a:effectLst/>
                <a:latin typeface="Arial"/>
                <a:ea typeface="ＭＳ Ｐゴシック" charset="0"/>
                <a:cs typeface="ＭＳ Ｐゴシック" charset="0"/>
              </a:rPr>
              <a:t>sleep</a:t>
            </a:r>
            <a:r>
              <a:rPr lang="fr-CA" sz="1200" kern="1200" dirty="0">
                <a:solidFill>
                  <a:schemeClr val="tx1"/>
                </a:solidFill>
                <a:effectLst/>
                <a:latin typeface="Arial"/>
                <a:ea typeface="ＭＳ Ｐゴシック" charset="0"/>
                <a:cs typeface="ＭＳ Ｐゴシック" charset="0"/>
              </a:rPr>
              <a:t> </a:t>
            </a:r>
            <a:r>
              <a:rPr lang="fr-CA" sz="1200" kern="1200" dirty="0" err="1">
                <a:solidFill>
                  <a:schemeClr val="tx1"/>
                </a:solidFill>
                <a:effectLst/>
                <a:latin typeface="Arial"/>
                <a:ea typeface="ＭＳ Ｐゴシック" charset="0"/>
                <a:cs typeface="ＭＳ Ｐゴシック" charset="0"/>
              </a:rPr>
              <a:t>difficulties</a:t>
            </a:r>
            <a:r>
              <a:rPr lang="fr-CA" sz="1200" kern="1200" dirty="0">
                <a:solidFill>
                  <a:schemeClr val="tx1"/>
                </a:solidFill>
                <a:effectLst/>
                <a:latin typeface="Arial"/>
                <a:ea typeface="ＭＳ Ｐゴシック" charset="0"/>
                <a:cs typeface="ＭＳ Ｐゴシック" charset="0"/>
              </a:rPr>
              <a:t> : Peu de troubles du sommeil</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Trouble sleeping : Difficultés à dormir</a:t>
            </a:r>
            <a:endParaRPr lang="en-CA" sz="1200" kern="1200" dirty="0">
              <a:solidFill>
                <a:schemeClr val="tx1"/>
              </a:solidFill>
              <a:effectLst/>
              <a:latin typeface="Arial"/>
              <a:ea typeface="ＭＳ Ｐゴシック" charset="0"/>
              <a:cs typeface="ＭＳ Ｐゴシック" charset="0"/>
            </a:endParaRPr>
          </a:p>
          <a:p>
            <a:r>
              <a:rPr lang="en-CA" sz="1200" kern="1200" dirty="0">
                <a:solidFill>
                  <a:schemeClr val="tx1"/>
                </a:solidFill>
                <a:effectLst/>
                <a:latin typeface="Arial"/>
                <a:ea typeface="ＭＳ Ｐゴシック" charset="0"/>
                <a:cs typeface="ＭＳ Ｐゴシック" charset="0"/>
              </a:rPr>
              <a:t>Intrusive </a:t>
            </a:r>
            <a:r>
              <a:rPr lang="en-CA" sz="1200" kern="1200" dirty="0" err="1">
                <a:solidFill>
                  <a:schemeClr val="tx1"/>
                </a:solidFill>
                <a:effectLst/>
                <a:latin typeface="Arial"/>
                <a:ea typeface="ＭＳ Ｐゴシック" charset="0"/>
                <a:cs typeface="ＭＳ Ｐゴシック" charset="0"/>
              </a:rPr>
              <a:t>toughts</a:t>
            </a:r>
            <a:r>
              <a:rPr lang="en-CA" sz="1200" kern="1200" dirty="0">
                <a:solidFill>
                  <a:schemeClr val="tx1"/>
                </a:solidFill>
                <a:effectLst/>
                <a:latin typeface="Arial"/>
                <a:ea typeface="ＭＳ Ｐゴシック" charset="0"/>
                <a:cs typeface="ＭＳ Ｐゴシック" charset="0"/>
              </a:rPr>
              <a:t> : </a:t>
            </a:r>
            <a:r>
              <a:rPr lang="en-CA" sz="1200" kern="1200" dirty="0" err="1">
                <a:solidFill>
                  <a:schemeClr val="tx1"/>
                </a:solidFill>
                <a:effectLst/>
                <a:latin typeface="Arial"/>
                <a:ea typeface="ＭＳ Ｐゴシック" charset="0"/>
                <a:cs typeface="ＭＳ Ｐゴシック" charset="0"/>
              </a:rPr>
              <a:t>Pensées</a:t>
            </a:r>
            <a:r>
              <a:rPr lang="en-CA" sz="1200" kern="1200" dirty="0">
                <a:solidFill>
                  <a:schemeClr val="tx1"/>
                </a:solidFill>
                <a:effectLst/>
                <a:latin typeface="Arial"/>
                <a:ea typeface="ＭＳ Ｐゴシック" charset="0"/>
                <a:cs typeface="ＭＳ Ｐゴシック" charset="0"/>
              </a:rPr>
              <a:t> </a:t>
            </a:r>
            <a:r>
              <a:rPr lang="en-CA" sz="1200" kern="1200" dirty="0" err="1">
                <a:solidFill>
                  <a:schemeClr val="tx1"/>
                </a:solidFill>
                <a:effectLst/>
                <a:latin typeface="Arial"/>
                <a:ea typeface="ＭＳ Ｐゴシック" charset="0"/>
                <a:cs typeface="ＭＳ Ｐゴシック" charset="0"/>
              </a:rPr>
              <a:t>intrusives</a:t>
            </a:r>
            <a:endParaRPr lang="en-CA" sz="1200" kern="1200" dirty="0">
              <a:solidFill>
                <a:schemeClr val="tx1"/>
              </a:solidFill>
              <a:effectLst/>
              <a:latin typeface="Arial"/>
              <a:ea typeface="ＭＳ Ｐゴシック" charset="0"/>
              <a:cs typeface="ＭＳ Ｐゴシック" charset="0"/>
            </a:endParaRPr>
          </a:p>
          <a:p>
            <a:r>
              <a:rPr lang="en-CA" sz="1200" kern="1200" dirty="0">
                <a:solidFill>
                  <a:schemeClr val="tx1"/>
                </a:solidFill>
                <a:effectLst/>
                <a:latin typeface="Arial"/>
                <a:ea typeface="ＭＳ Ｐゴシック" charset="0"/>
                <a:cs typeface="ＭＳ Ｐゴシック" charset="0"/>
              </a:rPr>
              <a:t>Nightmares : </a:t>
            </a:r>
            <a:r>
              <a:rPr lang="en-CA" sz="1200" kern="1200" dirty="0" err="1">
                <a:solidFill>
                  <a:schemeClr val="tx1"/>
                </a:solidFill>
                <a:effectLst/>
                <a:latin typeface="Arial"/>
                <a:ea typeface="ＭＳ Ｐゴシック" charset="0"/>
                <a:cs typeface="ＭＳ Ｐゴシック" charset="0"/>
              </a:rPr>
              <a:t>Cauchemars</a:t>
            </a:r>
            <a:endParaRPr lang="en-CA" sz="1200" kern="1200" dirty="0">
              <a:solidFill>
                <a:schemeClr val="tx1"/>
              </a:solidFill>
              <a:effectLst/>
              <a:latin typeface="Arial"/>
              <a:ea typeface="ＭＳ Ｐゴシック" charset="0"/>
              <a:cs typeface="ＭＳ Ｐゴシック" charset="0"/>
            </a:endParaRPr>
          </a:p>
          <a:p>
            <a:r>
              <a:rPr lang="en-CA" sz="1200" kern="1200" dirty="0">
                <a:solidFill>
                  <a:schemeClr val="tx1"/>
                </a:solidFill>
                <a:effectLst/>
                <a:latin typeface="Arial"/>
                <a:ea typeface="ＭＳ Ｐゴシック" charset="0"/>
                <a:cs typeface="ＭＳ Ｐゴシック" charset="0"/>
              </a:rPr>
              <a:t>Restless disturbed sleep : </a:t>
            </a:r>
            <a:r>
              <a:rPr lang="en-CA" sz="1200" kern="1200" dirty="0" err="1">
                <a:solidFill>
                  <a:schemeClr val="tx1"/>
                </a:solidFill>
                <a:effectLst/>
                <a:latin typeface="Arial"/>
                <a:ea typeface="ＭＳ Ｐゴシック" charset="0"/>
                <a:cs typeface="ＭＳ Ｐゴシック" charset="0"/>
              </a:rPr>
              <a:t>Sommeil</a:t>
            </a:r>
            <a:r>
              <a:rPr lang="en-CA" sz="1200" kern="1200" dirty="0">
                <a:solidFill>
                  <a:schemeClr val="tx1"/>
                </a:solidFill>
                <a:effectLst/>
                <a:latin typeface="Arial"/>
                <a:ea typeface="ＭＳ Ｐゴシック" charset="0"/>
                <a:cs typeface="ＭＳ Ｐゴシック" charset="0"/>
              </a:rPr>
              <a:t> </a:t>
            </a:r>
            <a:r>
              <a:rPr lang="en-CA" sz="1200" kern="1200" dirty="0" err="1">
                <a:solidFill>
                  <a:schemeClr val="tx1"/>
                </a:solidFill>
                <a:effectLst/>
                <a:latin typeface="Arial"/>
                <a:ea typeface="ＭＳ Ｐゴシック" charset="0"/>
                <a:cs typeface="ＭＳ Ｐゴシック" charset="0"/>
              </a:rPr>
              <a:t>agité</a:t>
            </a:r>
            <a:endParaRPr lang="en-CA" sz="1200" kern="1200" dirty="0">
              <a:solidFill>
                <a:schemeClr val="tx1"/>
              </a:solidFill>
              <a:effectLst/>
              <a:latin typeface="Arial"/>
              <a:ea typeface="ＭＳ Ｐゴシック" charset="0"/>
              <a:cs typeface="ＭＳ Ｐゴシック" charset="0"/>
            </a:endParaRPr>
          </a:p>
          <a:p>
            <a:r>
              <a:rPr lang="en-CA" sz="1200" kern="1200" dirty="0">
                <a:solidFill>
                  <a:schemeClr val="tx1"/>
                </a:solidFill>
                <a:effectLst/>
                <a:latin typeface="Arial"/>
                <a:ea typeface="ＭＳ Ｐゴシック" charset="0"/>
                <a:cs typeface="ＭＳ Ｐゴシック" charset="0"/>
              </a:rPr>
              <a:t>Recurrent images/nightmares : Images/</a:t>
            </a:r>
            <a:r>
              <a:rPr lang="en-CA" sz="1200" kern="1200" dirty="0" err="1">
                <a:solidFill>
                  <a:schemeClr val="tx1"/>
                </a:solidFill>
                <a:effectLst/>
                <a:latin typeface="Arial"/>
                <a:ea typeface="ＭＳ Ｐゴシック" charset="0"/>
                <a:cs typeface="ＭＳ Ｐゴシック" charset="0"/>
              </a:rPr>
              <a:t>cauchemars</a:t>
            </a:r>
            <a:r>
              <a:rPr lang="en-CA" sz="1200" kern="1200" dirty="0">
                <a:solidFill>
                  <a:schemeClr val="tx1"/>
                </a:solidFill>
                <a:effectLst/>
                <a:latin typeface="Arial"/>
                <a:ea typeface="ＭＳ Ｐゴシック" charset="0"/>
                <a:cs typeface="ＭＳ Ｐゴシック" charset="0"/>
              </a:rPr>
              <a:t> </a:t>
            </a:r>
            <a:r>
              <a:rPr lang="en-CA" sz="1200" kern="1200" dirty="0" err="1">
                <a:solidFill>
                  <a:schemeClr val="tx1"/>
                </a:solidFill>
                <a:effectLst/>
                <a:latin typeface="Arial"/>
                <a:ea typeface="ＭＳ Ｐゴシック" charset="0"/>
                <a:cs typeface="ＭＳ Ｐゴシック" charset="0"/>
              </a:rPr>
              <a:t>récurrents</a:t>
            </a:r>
            <a:endParaRPr lang="en-CA" sz="1200" kern="1200" dirty="0">
              <a:solidFill>
                <a:schemeClr val="tx1"/>
              </a:solidFill>
              <a:effectLst/>
              <a:latin typeface="Arial"/>
              <a:ea typeface="ＭＳ Ｐゴシック" charset="0"/>
              <a:cs typeface="ＭＳ Ｐゴシック" charset="0"/>
            </a:endParaRPr>
          </a:p>
          <a:p>
            <a:r>
              <a:rPr lang="en-CA" sz="1200" kern="1200" dirty="0">
                <a:solidFill>
                  <a:schemeClr val="tx1"/>
                </a:solidFill>
                <a:effectLst/>
                <a:latin typeface="Arial"/>
                <a:ea typeface="ＭＳ Ｐゴシック" charset="0"/>
                <a:cs typeface="ＭＳ Ｐゴシック" charset="0"/>
              </a:rPr>
              <a:t>Can’t fall asleep or stay asleep : </a:t>
            </a:r>
            <a:r>
              <a:rPr lang="en-CA" sz="1200" kern="1200" dirty="0" err="1">
                <a:solidFill>
                  <a:schemeClr val="tx1"/>
                </a:solidFill>
                <a:effectLst/>
                <a:latin typeface="Arial"/>
                <a:ea typeface="ＭＳ Ｐゴシック" charset="0"/>
                <a:cs typeface="ＭＳ Ｐゴシック" charset="0"/>
              </a:rPr>
              <a:t>Impossibilité</a:t>
            </a:r>
            <a:r>
              <a:rPr lang="en-CA" sz="1200" kern="1200" dirty="0">
                <a:solidFill>
                  <a:schemeClr val="tx1"/>
                </a:solidFill>
                <a:effectLst/>
                <a:latin typeface="Arial"/>
                <a:ea typeface="ＭＳ Ｐゴシック" charset="0"/>
                <a:cs typeface="ＭＳ Ｐゴシック" charset="0"/>
              </a:rPr>
              <a:t> de </a:t>
            </a:r>
            <a:r>
              <a:rPr lang="en-CA" sz="1200" kern="1200" dirty="0" err="1">
                <a:solidFill>
                  <a:schemeClr val="tx1"/>
                </a:solidFill>
                <a:effectLst/>
                <a:latin typeface="Arial"/>
                <a:ea typeface="ＭＳ Ｐゴシック" charset="0"/>
                <a:cs typeface="ＭＳ Ｐゴシック" charset="0"/>
              </a:rPr>
              <a:t>s’endormir</a:t>
            </a:r>
            <a:r>
              <a:rPr lang="en-CA" sz="1200" kern="1200" dirty="0">
                <a:solidFill>
                  <a:schemeClr val="tx1"/>
                </a:solidFill>
                <a:effectLst/>
                <a:latin typeface="Arial"/>
                <a:ea typeface="ＭＳ Ｐゴシック" charset="0"/>
                <a:cs typeface="ＭＳ Ｐゴシック" charset="0"/>
              </a:rPr>
              <a:t> </a:t>
            </a:r>
            <a:r>
              <a:rPr lang="en-CA" sz="1200" kern="1200" dirty="0" err="1">
                <a:solidFill>
                  <a:schemeClr val="tx1"/>
                </a:solidFill>
                <a:effectLst/>
                <a:latin typeface="Arial"/>
                <a:ea typeface="ＭＳ Ｐゴシック" charset="0"/>
                <a:cs typeface="ＭＳ Ｐゴシック" charset="0"/>
              </a:rPr>
              <a:t>ou</a:t>
            </a:r>
            <a:r>
              <a:rPr lang="en-CA" sz="1200" kern="1200" dirty="0">
                <a:solidFill>
                  <a:schemeClr val="tx1"/>
                </a:solidFill>
                <a:effectLst/>
                <a:latin typeface="Arial"/>
                <a:ea typeface="ＭＳ Ｐゴシック" charset="0"/>
                <a:cs typeface="ＭＳ Ｐゴシック" charset="0"/>
              </a:rPr>
              <a:t> de </a:t>
            </a:r>
            <a:r>
              <a:rPr lang="en-CA" sz="1200" kern="1200" dirty="0" err="1">
                <a:solidFill>
                  <a:schemeClr val="tx1"/>
                </a:solidFill>
                <a:effectLst/>
                <a:latin typeface="Arial"/>
                <a:ea typeface="ＭＳ Ｐゴシック" charset="0"/>
                <a:cs typeface="ＭＳ Ｐゴシック" charset="0"/>
              </a:rPr>
              <a:t>rester</a:t>
            </a:r>
            <a:r>
              <a:rPr lang="en-CA" sz="1200" kern="1200" dirty="0">
                <a:solidFill>
                  <a:schemeClr val="tx1"/>
                </a:solidFill>
                <a:effectLst/>
                <a:latin typeface="Arial"/>
                <a:ea typeface="ＭＳ Ｐゴシック" charset="0"/>
                <a:cs typeface="ＭＳ Ｐゴシック" charset="0"/>
              </a:rPr>
              <a:t> </a:t>
            </a:r>
            <a:r>
              <a:rPr lang="en-CA" sz="1200" kern="1200" dirty="0" err="1">
                <a:solidFill>
                  <a:schemeClr val="tx1"/>
                </a:solidFill>
                <a:effectLst/>
                <a:latin typeface="Arial"/>
                <a:ea typeface="ＭＳ Ｐゴシック" charset="0"/>
                <a:cs typeface="ＭＳ Ｐゴシック" charset="0"/>
              </a:rPr>
              <a:t>endormi</a:t>
            </a:r>
            <a:endParaRPr lang="en-CA" sz="1200" kern="1200" dirty="0">
              <a:solidFill>
                <a:schemeClr val="tx1"/>
              </a:solidFill>
              <a:effectLst/>
              <a:latin typeface="Arial"/>
              <a:ea typeface="ＭＳ Ｐゴシック" charset="0"/>
              <a:cs typeface="ＭＳ Ｐゴシック" charset="0"/>
            </a:endParaRPr>
          </a:p>
          <a:p>
            <a:r>
              <a:rPr lang="en-CA" sz="1200" kern="1200" dirty="0">
                <a:solidFill>
                  <a:schemeClr val="tx1"/>
                </a:solidFill>
                <a:effectLst/>
                <a:latin typeface="Arial"/>
                <a:ea typeface="ＭＳ Ｐゴシック" charset="0"/>
                <a:cs typeface="ＭＳ Ｐゴシック" charset="0"/>
              </a:rPr>
              <a:t>Sleeping too much/too little : Trop/pas </a:t>
            </a:r>
            <a:r>
              <a:rPr lang="en-CA" sz="1200" kern="1200" dirty="0" err="1">
                <a:solidFill>
                  <a:schemeClr val="tx1"/>
                </a:solidFill>
                <a:effectLst/>
                <a:latin typeface="Arial"/>
                <a:ea typeface="ＭＳ Ｐゴシック" charset="0"/>
                <a:cs typeface="ＭＳ Ｐゴシック" charset="0"/>
              </a:rPr>
              <a:t>assez</a:t>
            </a:r>
            <a:r>
              <a:rPr lang="en-CA" sz="1200" kern="1200" dirty="0">
                <a:solidFill>
                  <a:schemeClr val="tx1"/>
                </a:solidFill>
                <a:effectLst/>
                <a:latin typeface="Arial"/>
                <a:ea typeface="ＭＳ Ｐゴシック" charset="0"/>
                <a:cs typeface="ＭＳ Ｐゴシック" charset="0"/>
              </a:rPr>
              <a:t> de </a:t>
            </a:r>
            <a:r>
              <a:rPr lang="en-CA" sz="1200" kern="1200" dirty="0" err="1">
                <a:solidFill>
                  <a:schemeClr val="tx1"/>
                </a:solidFill>
                <a:effectLst/>
                <a:latin typeface="Arial"/>
                <a:ea typeface="ＭＳ Ｐゴシック" charset="0"/>
                <a:cs typeface="ＭＳ Ｐゴシック" charset="0"/>
              </a:rPr>
              <a:t>sommeil</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Physically</a:t>
            </a:r>
            <a:r>
              <a:rPr lang="fr-CA" sz="1200" kern="1200" dirty="0">
                <a:solidFill>
                  <a:schemeClr val="tx1"/>
                </a:solidFill>
                <a:effectLst/>
                <a:latin typeface="Arial"/>
                <a:ea typeface="ＭＳ Ｐゴシック" charset="0"/>
                <a:cs typeface="ＭＳ Ｐゴシック" charset="0"/>
              </a:rPr>
              <a:t> </a:t>
            </a:r>
            <a:r>
              <a:rPr lang="fr-CA" sz="1200" kern="1200" dirty="0" err="1">
                <a:solidFill>
                  <a:schemeClr val="tx1"/>
                </a:solidFill>
                <a:effectLst/>
                <a:latin typeface="Arial"/>
                <a:ea typeface="ＭＳ Ｐゴシック" charset="0"/>
                <a:cs typeface="ＭＳ Ｐゴシック" charset="0"/>
              </a:rPr>
              <a:t>well</a:t>
            </a:r>
            <a:r>
              <a:rPr lang="fr-CA" sz="1200" kern="1200" dirty="0">
                <a:solidFill>
                  <a:schemeClr val="tx1"/>
                </a:solidFill>
                <a:effectLst/>
                <a:latin typeface="Arial"/>
                <a:ea typeface="ＭＳ Ｐゴシック" charset="0"/>
                <a:cs typeface="ＭＳ Ｐゴシック" charset="0"/>
              </a:rPr>
              <a:t> : Physiquement bien</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Good </a:t>
            </a:r>
            <a:r>
              <a:rPr lang="fr-CA" sz="1200" kern="1200" dirty="0" err="1">
                <a:solidFill>
                  <a:schemeClr val="tx1"/>
                </a:solidFill>
                <a:effectLst/>
                <a:latin typeface="Arial"/>
                <a:ea typeface="ＭＳ Ｐゴシック" charset="0"/>
                <a:cs typeface="ＭＳ Ｐゴシック" charset="0"/>
              </a:rPr>
              <a:t>energy</a:t>
            </a:r>
            <a:r>
              <a:rPr lang="fr-CA" sz="1200" kern="1200" dirty="0">
                <a:solidFill>
                  <a:schemeClr val="tx1"/>
                </a:solidFill>
                <a:effectLst/>
                <a:latin typeface="Arial"/>
                <a:ea typeface="ＭＳ Ｐゴシック" charset="0"/>
                <a:cs typeface="ＭＳ Ｐゴシック" charset="0"/>
              </a:rPr>
              <a:t> </a:t>
            </a:r>
            <a:r>
              <a:rPr lang="fr-CA" sz="1200" kern="1200" dirty="0" err="1">
                <a:solidFill>
                  <a:schemeClr val="tx1"/>
                </a:solidFill>
                <a:effectLst/>
                <a:latin typeface="Arial"/>
                <a:ea typeface="ＭＳ Ｐゴシック" charset="0"/>
                <a:cs typeface="ＭＳ Ｐゴシック" charset="0"/>
              </a:rPr>
              <a:t>level</a:t>
            </a:r>
            <a:r>
              <a:rPr lang="fr-CA" sz="1200" kern="1200" dirty="0">
                <a:solidFill>
                  <a:schemeClr val="tx1"/>
                </a:solidFill>
                <a:effectLst/>
                <a:latin typeface="Arial"/>
                <a:ea typeface="ＭＳ Ｐゴシック" charset="0"/>
                <a:cs typeface="ＭＳ Ｐゴシック" charset="0"/>
              </a:rPr>
              <a:t> : bon niveau d’énergie</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Muscle tension : Tension des muscles</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Headaches</a:t>
            </a:r>
            <a:r>
              <a:rPr lang="fr-CA" sz="1200" kern="1200" dirty="0">
                <a:solidFill>
                  <a:schemeClr val="tx1"/>
                </a:solidFill>
                <a:effectLst/>
                <a:latin typeface="Arial"/>
                <a:ea typeface="ＭＳ Ｐゴシック" charset="0"/>
                <a:cs typeface="ＭＳ Ｐゴシック" charset="0"/>
              </a:rPr>
              <a:t> : Maux de tête</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Low</a:t>
            </a:r>
            <a:r>
              <a:rPr lang="fr-CA" sz="1200" kern="1200" dirty="0">
                <a:solidFill>
                  <a:schemeClr val="tx1"/>
                </a:solidFill>
                <a:effectLst/>
                <a:latin typeface="Arial"/>
                <a:ea typeface="ＭＳ Ｐゴシック" charset="0"/>
                <a:cs typeface="ＭＳ Ｐゴシック" charset="0"/>
              </a:rPr>
              <a:t> </a:t>
            </a:r>
            <a:r>
              <a:rPr lang="fr-CA" sz="1200" kern="1200" dirty="0" err="1">
                <a:solidFill>
                  <a:schemeClr val="tx1"/>
                </a:solidFill>
                <a:effectLst/>
                <a:latin typeface="Arial"/>
                <a:ea typeface="ＭＳ Ｐゴシック" charset="0"/>
                <a:cs typeface="ＭＳ Ｐゴシック" charset="0"/>
              </a:rPr>
              <a:t>energy</a:t>
            </a:r>
            <a:r>
              <a:rPr lang="fr-CA" sz="1200" kern="1200" dirty="0">
                <a:solidFill>
                  <a:schemeClr val="tx1"/>
                </a:solidFill>
                <a:effectLst/>
                <a:latin typeface="Arial"/>
                <a:ea typeface="ＭＳ Ｐゴシック" charset="0"/>
                <a:cs typeface="ＭＳ Ｐゴシック" charset="0"/>
              </a:rPr>
              <a:t> : Peu d’énergie</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Increased</a:t>
            </a:r>
            <a:r>
              <a:rPr lang="fr-CA" sz="1200" kern="1200" dirty="0">
                <a:solidFill>
                  <a:schemeClr val="tx1"/>
                </a:solidFill>
                <a:effectLst/>
                <a:latin typeface="Arial"/>
                <a:ea typeface="ＭＳ Ｐゴシック" charset="0"/>
                <a:cs typeface="ＭＳ Ｐゴシック" charset="0"/>
              </a:rPr>
              <a:t> aches and pains : Maux et douleurs accrus</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Increased</a:t>
            </a:r>
            <a:r>
              <a:rPr lang="fr-CA" sz="1200" kern="1200" dirty="0">
                <a:solidFill>
                  <a:schemeClr val="tx1"/>
                </a:solidFill>
                <a:effectLst/>
                <a:latin typeface="Arial"/>
                <a:ea typeface="ＭＳ Ｐゴシック" charset="0"/>
                <a:cs typeface="ＭＳ Ｐゴシック" charset="0"/>
              </a:rPr>
              <a:t> fatigue : Fatigue accrue</a:t>
            </a:r>
            <a:endParaRPr lang="en-CA" sz="1200" kern="1200" dirty="0">
              <a:solidFill>
                <a:schemeClr val="tx1"/>
              </a:solidFill>
              <a:effectLst/>
              <a:latin typeface="Arial"/>
              <a:ea typeface="ＭＳ Ｐゴシック" charset="0"/>
              <a:cs typeface="ＭＳ Ｐゴシック" charset="0"/>
            </a:endParaRPr>
          </a:p>
          <a:p>
            <a:r>
              <a:rPr lang="fr-CA" sz="1200" kern="1200" dirty="0" err="1">
                <a:solidFill>
                  <a:schemeClr val="tx1"/>
                </a:solidFill>
                <a:effectLst/>
                <a:latin typeface="Arial"/>
                <a:ea typeface="ＭＳ Ｐゴシック" charset="0"/>
                <a:cs typeface="ＭＳ Ｐゴシック" charset="0"/>
              </a:rPr>
              <a:t>Physical</a:t>
            </a:r>
            <a:r>
              <a:rPr lang="fr-CA" sz="1200" kern="1200" dirty="0">
                <a:solidFill>
                  <a:schemeClr val="tx1"/>
                </a:solidFill>
                <a:effectLst/>
                <a:latin typeface="Arial"/>
                <a:ea typeface="ＭＳ Ｐゴシック" charset="0"/>
                <a:cs typeface="ＭＳ Ｐゴシック" charset="0"/>
              </a:rPr>
              <a:t> </a:t>
            </a:r>
            <a:r>
              <a:rPr lang="fr-CA" sz="1200" kern="1200" dirty="0" err="1">
                <a:solidFill>
                  <a:schemeClr val="tx1"/>
                </a:solidFill>
                <a:effectLst/>
                <a:latin typeface="Arial"/>
                <a:ea typeface="ＭＳ Ｐゴシック" charset="0"/>
                <a:cs typeface="ＭＳ Ｐゴシック" charset="0"/>
              </a:rPr>
              <a:t>ilnesses</a:t>
            </a:r>
            <a:r>
              <a:rPr lang="fr-CA" sz="1200" kern="1200" dirty="0">
                <a:solidFill>
                  <a:schemeClr val="tx1"/>
                </a:solidFill>
                <a:effectLst/>
                <a:latin typeface="Arial"/>
                <a:ea typeface="ＭＳ Ｐゴシック" charset="0"/>
                <a:cs typeface="ＭＳ Ｐゴシック" charset="0"/>
              </a:rPr>
              <a:t> : Maladies physiques</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Constant fatigue : Fatigue constante</a:t>
            </a:r>
          </a:p>
          <a:p>
            <a:r>
              <a:rPr lang="fr-CA" sz="1200" kern="1200" dirty="0" err="1">
                <a:solidFill>
                  <a:schemeClr val="tx1"/>
                </a:solidFill>
                <a:effectLst/>
                <a:latin typeface="Arial"/>
                <a:ea typeface="ＭＳ Ｐゴシック" charset="0"/>
                <a:cs typeface="ＭＳ Ｐゴシック" charset="0"/>
              </a:rPr>
              <a:t>Physically</a:t>
            </a:r>
            <a:r>
              <a:rPr lang="fr-CA" sz="1200" kern="1200" dirty="0">
                <a:solidFill>
                  <a:schemeClr val="tx1"/>
                </a:solidFill>
                <a:effectLst/>
                <a:latin typeface="Arial"/>
                <a:ea typeface="ＭＳ Ｐゴシック" charset="0"/>
                <a:cs typeface="ＭＳ Ｐゴシック" charset="0"/>
              </a:rPr>
              <a:t> and </a:t>
            </a:r>
            <a:r>
              <a:rPr lang="fr-CA" sz="1200" kern="1200" dirty="0" err="1">
                <a:solidFill>
                  <a:schemeClr val="tx1"/>
                </a:solidFill>
                <a:effectLst/>
                <a:latin typeface="Arial"/>
                <a:ea typeface="ＭＳ Ｐゴシック" charset="0"/>
                <a:cs typeface="ＭＳ Ｐゴシック" charset="0"/>
              </a:rPr>
              <a:t>socially</a:t>
            </a:r>
            <a:r>
              <a:rPr lang="fr-CA" sz="1200" kern="1200" dirty="0">
                <a:solidFill>
                  <a:schemeClr val="tx1"/>
                </a:solidFill>
                <a:effectLst/>
                <a:latin typeface="Arial"/>
                <a:ea typeface="ＭＳ Ｐゴシック" charset="0"/>
                <a:cs typeface="ＭＳ Ｐゴシック" charset="0"/>
              </a:rPr>
              <a:t> active: Actif physiquement et socialement</a:t>
            </a:r>
          </a:p>
          <a:p>
            <a:r>
              <a:rPr lang="fr-CA" sz="1200" kern="1200" dirty="0" err="1">
                <a:solidFill>
                  <a:schemeClr val="tx1"/>
                </a:solidFill>
                <a:effectLst/>
                <a:latin typeface="Arial"/>
                <a:ea typeface="ＭＳ Ｐゴシック" charset="0"/>
                <a:cs typeface="ＭＳ Ｐゴシック" charset="0"/>
              </a:rPr>
              <a:t>Decreased</a:t>
            </a:r>
            <a:r>
              <a:rPr lang="fr-CA" sz="1200" kern="1200" dirty="0">
                <a:solidFill>
                  <a:schemeClr val="tx1"/>
                </a:solidFill>
                <a:effectLst/>
                <a:latin typeface="Arial"/>
                <a:ea typeface="ＭＳ Ｐゴシック" charset="0"/>
                <a:cs typeface="ＭＳ Ｐゴシック" charset="0"/>
              </a:rPr>
              <a:t> </a:t>
            </a:r>
            <a:r>
              <a:rPr lang="fr-CA" sz="1200" kern="1200" dirty="0" err="1">
                <a:solidFill>
                  <a:schemeClr val="tx1"/>
                </a:solidFill>
                <a:effectLst/>
                <a:latin typeface="Arial"/>
                <a:ea typeface="ＭＳ Ｐゴシック" charset="0"/>
                <a:cs typeface="ＭＳ Ｐゴシック" charset="0"/>
              </a:rPr>
              <a:t>activity</a:t>
            </a:r>
            <a:r>
              <a:rPr lang="fr-CA" sz="1200" kern="1200" dirty="0">
                <a:solidFill>
                  <a:schemeClr val="tx1"/>
                </a:solidFill>
                <a:effectLst/>
                <a:latin typeface="Arial"/>
                <a:ea typeface="ＭＳ Ｐゴシック" charset="0"/>
                <a:cs typeface="ＭＳ Ｐゴシック" charset="0"/>
              </a:rPr>
              <a:t>/</a:t>
            </a:r>
            <a:r>
              <a:rPr lang="fr-CA" sz="1200" kern="1200" dirty="0" err="1">
                <a:solidFill>
                  <a:schemeClr val="tx1"/>
                </a:solidFill>
                <a:effectLst/>
                <a:latin typeface="Arial"/>
                <a:ea typeface="ＭＳ Ｐゴシック" charset="0"/>
                <a:cs typeface="ＭＳ Ｐゴシック" charset="0"/>
              </a:rPr>
              <a:t>socializing</a:t>
            </a:r>
            <a:r>
              <a:rPr lang="fr-CA" sz="1200" kern="1200" dirty="0">
                <a:solidFill>
                  <a:schemeClr val="tx1"/>
                </a:solidFill>
                <a:effectLst/>
                <a:latin typeface="Arial"/>
                <a:ea typeface="ＭＳ Ｐゴシック" charset="0"/>
                <a:cs typeface="ＭＳ Ｐゴシック" charset="0"/>
              </a:rPr>
              <a:t>: Activités/socialisation</a:t>
            </a:r>
            <a:r>
              <a:rPr lang="fr-CA" sz="1200" kern="1200" baseline="0" dirty="0">
                <a:solidFill>
                  <a:schemeClr val="tx1"/>
                </a:solidFill>
                <a:effectLst/>
                <a:latin typeface="Arial"/>
                <a:ea typeface="ＭＳ Ｐゴシック" charset="0"/>
                <a:cs typeface="ＭＳ Ｐゴシック" charset="0"/>
              </a:rPr>
              <a:t> en déclin</a:t>
            </a:r>
          </a:p>
          <a:p>
            <a:r>
              <a:rPr lang="fr-CA" sz="1200" kern="1200" baseline="0" dirty="0" err="1">
                <a:solidFill>
                  <a:schemeClr val="tx1"/>
                </a:solidFill>
                <a:effectLst/>
                <a:latin typeface="Arial"/>
                <a:ea typeface="ＭＳ Ｐゴシック" charset="0"/>
                <a:cs typeface="ＭＳ Ｐゴシック" charset="0"/>
              </a:rPr>
              <a:t>Avoidance</a:t>
            </a:r>
            <a:r>
              <a:rPr lang="fr-CA" sz="1200" kern="1200" baseline="0" dirty="0">
                <a:solidFill>
                  <a:schemeClr val="tx1"/>
                </a:solidFill>
                <a:effectLst/>
                <a:latin typeface="Arial"/>
                <a:ea typeface="ＭＳ Ｐゴシック" charset="0"/>
                <a:cs typeface="ＭＳ Ｐゴシック" charset="0"/>
              </a:rPr>
              <a:t>: Évitement</a:t>
            </a:r>
          </a:p>
          <a:p>
            <a:r>
              <a:rPr lang="fr-CA" sz="1200" kern="1200" baseline="0" dirty="0" err="1">
                <a:solidFill>
                  <a:schemeClr val="tx1"/>
                </a:solidFill>
                <a:effectLst/>
                <a:latin typeface="Arial"/>
                <a:ea typeface="ＭＳ Ｐゴシック" charset="0"/>
                <a:cs typeface="ＭＳ Ｐゴシック" charset="0"/>
              </a:rPr>
              <a:t>Withdrawal</a:t>
            </a:r>
            <a:r>
              <a:rPr lang="fr-CA" sz="1200" kern="1200" baseline="0" dirty="0">
                <a:solidFill>
                  <a:schemeClr val="tx1"/>
                </a:solidFill>
                <a:effectLst/>
                <a:latin typeface="Arial"/>
                <a:ea typeface="ＭＳ Ｐゴシック" charset="0"/>
                <a:cs typeface="ＭＳ Ｐゴシック" charset="0"/>
              </a:rPr>
              <a:t> : Repli sur soi-même</a:t>
            </a:r>
          </a:p>
          <a:p>
            <a:r>
              <a:rPr lang="fr-CA" sz="1200" kern="1200" baseline="0" dirty="0">
                <a:solidFill>
                  <a:schemeClr val="tx1"/>
                </a:solidFill>
                <a:effectLst/>
                <a:latin typeface="Arial"/>
                <a:ea typeface="ＭＳ Ｐゴシック" charset="0"/>
                <a:cs typeface="ＭＳ Ｐゴシック" charset="0"/>
              </a:rPr>
              <a:t>Not </a:t>
            </a:r>
            <a:r>
              <a:rPr lang="fr-CA" sz="1200" kern="1200" baseline="0" dirty="0" err="1">
                <a:solidFill>
                  <a:schemeClr val="tx1"/>
                </a:solidFill>
                <a:effectLst/>
                <a:latin typeface="Arial"/>
                <a:ea typeface="ＭＳ Ｐゴシック" charset="0"/>
                <a:cs typeface="ＭＳ Ｐゴシック" charset="0"/>
              </a:rPr>
              <a:t>going</a:t>
            </a:r>
            <a:r>
              <a:rPr lang="fr-CA" sz="1200" kern="1200" baseline="0" dirty="0">
                <a:solidFill>
                  <a:schemeClr val="tx1"/>
                </a:solidFill>
                <a:effectLst/>
                <a:latin typeface="Arial"/>
                <a:ea typeface="ＭＳ Ｐゴシック" charset="0"/>
                <a:cs typeface="ＭＳ Ｐゴシック" charset="0"/>
              </a:rPr>
              <a:t> out or </a:t>
            </a:r>
            <a:r>
              <a:rPr lang="fr-CA" sz="1200" kern="1200" baseline="0" dirty="0" err="1">
                <a:solidFill>
                  <a:schemeClr val="tx1"/>
                </a:solidFill>
                <a:effectLst/>
                <a:latin typeface="Arial"/>
                <a:ea typeface="ＭＳ Ｐゴシック" charset="0"/>
                <a:cs typeface="ＭＳ Ｐゴシック" charset="0"/>
              </a:rPr>
              <a:t>answering</a:t>
            </a:r>
            <a:r>
              <a:rPr lang="fr-CA" sz="1200" kern="1200" baseline="0" dirty="0">
                <a:solidFill>
                  <a:schemeClr val="tx1"/>
                </a:solidFill>
                <a:effectLst/>
                <a:latin typeface="Arial"/>
                <a:ea typeface="ＭＳ Ｐゴシック" charset="0"/>
                <a:cs typeface="ＭＳ Ｐゴシック" charset="0"/>
              </a:rPr>
              <a:t> phone: Ne sors pas, ne répond pas au téléphone</a:t>
            </a:r>
            <a:endParaRPr lang="en-CA" sz="1200" kern="1200" dirty="0">
              <a:solidFill>
                <a:schemeClr val="tx1"/>
              </a:solidFill>
              <a:effectLst/>
              <a:latin typeface="Arial"/>
              <a:ea typeface="ＭＳ Ｐゴシック" charset="0"/>
              <a:cs typeface="ＭＳ Ｐゴシック" charset="0"/>
            </a:endParaRPr>
          </a:p>
          <a:p>
            <a:r>
              <a:rPr lang="en-CA" sz="1200" kern="1200" dirty="0">
                <a:solidFill>
                  <a:schemeClr val="tx1"/>
                </a:solidFill>
                <a:effectLst/>
                <a:latin typeface="Arial"/>
                <a:ea typeface="ＭＳ Ｐゴシック" charset="0"/>
                <a:cs typeface="ＭＳ Ｐゴシック" charset="0"/>
              </a:rPr>
              <a:t>No/limited alcohol use/gambling: </a:t>
            </a:r>
            <a:r>
              <a:rPr lang="en-CA" sz="1200" kern="1200" dirty="0" err="1">
                <a:solidFill>
                  <a:schemeClr val="tx1"/>
                </a:solidFill>
                <a:effectLst/>
                <a:latin typeface="Arial"/>
                <a:ea typeface="ＭＳ Ｐゴシック" charset="0"/>
                <a:cs typeface="ＭＳ Ｐゴシック" charset="0"/>
              </a:rPr>
              <a:t>Consommation</a:t>
            </a:r>
            <a:r>
              <a:rPr lang="en-CA" sz="1200" kern="1200" dirty="0">
                <a:solidFill>
                  <a:schemeClr val="tx1"/>
                </a:solidFill>
                <a:effectLst/>
                <a:latin typeface="Arial"/>
                <a:ea typeface="ＭＳ Ｐゴシック" charset="0"/>
                <a:cs typeface="ＭＳ Ｐゴシック" charset="0"/>
              </a:rPr>
              <a:t> </a:t>
            </a:r>
            <a:r>
              <a:rPr lang="en-CA" sz="1200" kern="1200" dirty="0" err="1">
                <a:solidFill>
                  <a:schemeClr val="tx1"/>
                </a:solidFill>
                <a:effectLst/>
                <a:latin typeface="Arial"/>
                <a:ea typeface="ＭＳ Ｐゴシック" charset="0"/>
                <a:cs typeface="ＭＳ Ｐゴシック" charset="0"/>
              </a:rPr>
              <a:t>d’alcool</a:t>
            </a:r>
            <a:r>
              <a:rPr lang="en-CA" sz="1200" kern="1200" dirty="0">
                <a:solidFill>
                  <a:schemeClr val="tx1"/>
                </a:solidFill>
                <a:effectLst/>
                <a:latin typeface="Arial"/>
                <a:ea typeface="ＭＳ Ｐゴシック" charset="0"/>
                <a:cs typeface="ＭＳ Ｐゴシック" charset="0"/>
              </a:rPr>
              <a:t>/</a:t>
            </a:r>
            <a:r>
              <a:rPr lang="en-CA" sz="1200" kern="1200" dirty="0" err="1">
                <a:solidFill>
                  <a:schemeClr val="tx1"/>
                </a:solidFill>
                <a:effectLst/>
                <a:latin typeface="Arial"/>
                <a:ea typeface="ＭＳ Ｐゴシック" charset="0"/>
                <a:cs typeface="ＭＳ Ｐゴシック" charset="0"/>
              </a:rPr>
              <a:t>jeu</a:t>
            </a:r>
            <a:r>
              <a:rPr lang="en-CA" sz="1200" kern="1200" baseline="0" dirty="0">
                <a:solidFill>
                  <a:schemeClr val="tx1"/>
                </a:solidFill>
                <a:effectLst/>
                <a:latin typeface="Arial"/>
                <a:ea typeface="ＭＳ Ｐゴシック" charset="0"/>
                <a:cs typeface="ＭＳ Ｐゴシック" charset="0"/>
              </a:rPr>
              <a:t> </a:t>
            </a:r>
            <a:r>
              <a:rPr lang="en-CA" sz="1200" kern="1200" baseline="0" dirty="0" err="1">
                <a:solidFill>
                  <a:schemeClr val="tx1"/>
                </a:solidFill>
                <a:effectLst/>
                <a:latin typeface="Arial"/>
                <a:ea typeface="ＭＳ Ｐゴシック" charset="0"/>
                <a:cs typeface="ＭＳ Ｐゴシック" charset="0"/>
              </a:rPr>
              <a:t>inexistante</a:t>
            </a:r>
            <a:endParaRPr lang="en-CA" sz="1200" kern="1200" dirty="0">
              <a:solidFill>
                <a:schemeClr val="tx1"/>
              </a:solidFill>
              <a:effectLst/>
              <a:latin typeface="Arial"/>
              <a:ea typeface="ＭＳ Ｐゴシック" charset="0"/>
              <a:cs typeface="ＭＳ Ｐゴシック" charset="0"/>
            </a:endParaRPr>
          </a:p>
          <a:p>
            <a:r>
              <a:rPr lang="fr-CA" sz="1200" kern="1200" dirty="0">
                <a:solidFill>
                  <a:schemeClr val="tx1"/>
                </a:solidFill>
                <a:effectLst/>
                <a:latin typeface="Arial"/>
                <a:ea typeface="ＭＳ Ｐゴシック" charset="0"/>
                <a:cs typeface="ＭＳ Ｐゴシック" charset="0"/>
              </a:rPr>
              <a:t>Regular but </a:t>
            </a:r>
            <a:r>
              <a:rPr lang="fr-CA" sz="1200" kern="1200" dirty="0" err="1">
                <a:solidFill>
                  <a:schemeClr val="tx1"/>
                </a:solidFill>
                <a:effectLst/>
                <a:latin typeface="Arial"/>
                <a:ea typeface="ＭＳ Ｐゴシック" charset="0"/>
                <a:cs typeface="ＭＳ Ｐゴシック" charset="0"/>
              </a:rPr>
              <a:t>controlled</a:t>
            </a:r>
            <a:r>
              <a:rPr lang="fr-CA" sz="1200" kern="1200" baseline="0" dirty="0">
                <a:solidFill>
                  <a:schemeClr val="tx1"/>
                </a:solidFill>
                <a:effectLst/>
                <a:latin typeface="Arial"/>
                <a:ea typeface="ＭＳ Ｐゴシック" charset="0"/>
                <a:cs typeface="ＭＳ Ｐゴシック" charset="0"/>
              </a:rPr>
              <a:t> </a:t>
            </a:r>
            <a:r>
              <a:rPr lang="fr-CA" sz="1200" kern="1200" baseline="0" dirty="0" err="1">
                <a:solidFill>
                  <a:schemeClr val="tx1"/>
                </a:solidFill>
                <a:effectLst/>
                <a:latin typeface="Arial"/>
                <a:ea typeface="ＭＳ Ｐゴシック" charset="0"/>
                <a:cs typeface="ＭＳ Ｐゴシック" charset="0"/>
              </a:rPr>
              <a:t>alchohol</a:t>
            </a:r>
            <a:r>
              <a:rPr lang="fr-CA" sz="1200" kern="1200" baseline="0" dirty="0">
                <a:solidFill>
                  <a:schemeClr val="tx1"/>
                </a:solidFill>
                <a:effectLst/>
                <a:latin typeface="Arial"/>
                <a:ea typeface="ＭＳ Ｐゴシック" charset="0"/>
                <a:cs typeface="ＭＳ Ｐゴシック" charset="0"/>
              </a:rPr>
              <a:t> use/</a:t>
            </a:r>
            <a:r>
              <a:rPr lang="fr-CA" sz="1200" kern="1200" baseline="0" dirty="0" err="1">
                <a:solidFill>
                  <a:schemeClr val="tx1"/>
                </a:solidFill>
                <a:effectLst/>
                <a:latin typeface="Arial"/>
                <a:ea typeface="ＭＳ Ｐゴシック" charset="0"/>
                <a:cs typeface="ＭＳ Ｐゴシック" charset="0"/>
              </a:rPr>
              <a:t>gambling</a:t>
            </a:r>
            <a:r>
              <a:rPr lang="fr-CA" sz="1200" kern="1200" dirty="0">
                <a:solidFill>
                  <a:schemeClr val="tx1"/>
                </a:solidFill>
                <a:effectLst/>
                <a:latin typeface="Arial"/>
                <a:ea typeface="ＭＳ Ｐゴシック" charset="0"/>
                <a:cs typeface="ＭＳ Ｐゴシック" charset="0"/>
              </a:rPr>
              <a:t> : Consommation d’alcool/jeu régulière</a:t>
            </a:r>
            <a:r>
              <a:rPr lang="fr-CA" sz="1200" kern="1200" baseline="0" dirty="0">
                <a:solidFill>
                  <a:schemeClr val="tx1"/>
                </a:solidFill>
                <a:effectLst/>
                <a:latin typeface="Arial"/>
                <a:ea typeface="ＭＳ Ｐゴシック" charset="0"/>
                <a:cs typeface="ＭＳ Ｐゴシック" charset="0"/>
              </a:rPr>
              <a:t> mais contrôlée</a:t>
            </a:r>
            <a:br>
              <a:rPr lang="fr-CA" sz="1200" kern="1200" dirty="0">
                <a:solidFill>
                  <a:schemeClr val="tx1"/>
                </a:solidFill>
                <a:effectLst/>
                <a:latin typeface="Arial"/>
                <a:ea typeface="ＭＳ Ｐゴシック" charset="0"/>
                <a:cs typeface="ＭＳ Ｐゴシック" charset="0"/>
              </a:rPr>
            </a:br>
            <a:r>
              <a:rPr lang="fr-CA" sz="1200" kern="1200" dirty="0" err="1">
                <a:solidFill>
                  <a:schemeClr val="tx1"/>
                </a:solidFill>
                <a:effectLst/>
                <a:latin typeface="Arial"/>
                <a:ea typeface="ＭＳ Ｐゴシック" charset="0"/>
                <a:cs typeface="ＭＳ Ｐゴシック" charset="0"/>
              </a:rPr>
              <a:t>Alcohol</a:t>
            </a:r>
            <a:r>
              <a:rPr lang="fr-CA" sz="1200" kern="1200" baseline="0" dirty="0">
                <a:solidFill>
                  <a:schemeClr val="tx1"/>
                </a:solidFill>
                <a:effectLst/>
                <a:latin typeface="Arial"/>
                <a:ea typeface="ＭＳ Ｐゴシック" charset="0"/>
                <a:cs typeface="ＭＳ Ｐゴシック" charset="0"/>
              </a:rPr>
              <a:t> or </a:t>
            </a:r>
            <a:r>
              <a:rPr lang="fr-CA" sz="1200" kern="1200" baseline="0" dirty="0" err="1">
                <a:solidFill>
                  <a:schemeClr val="tx1"/>
                </a:solidFill>
                <a:effectLst/>
                <a:latin typeface="Arial"/>
                <a:ea typeface="ＭＳ Ｐゴシック" charset="0"/>
                <a:cs typeface="ＭＳ Ｐゴシック" charset="0"/>
              </a:rPr>
              <a:t>gambling</a:t>
            </a:r>
            <a:r>
              <a:rPr lang="fr-CA" sz="1200" kern="1200" baseline="0" dirty="0">
                <a:solidFill>
                  <a:schemeClr val="tx1"/>
                </a:solidFill>
                <a:effectLst/>
                <a:latin typeface="Arial"/>
                <a:ea typeface="ＭＳ Ｐゴシック" charset="0"/>
                <a:cs typeface="ＭＳ Ｐゴシック" charset="0"/>
              </a:rPr>
              <a:t> addiction : </a:t>
            </a:r>
            <a:r>
              <a:rPr lang="fr-CA" sz="1200" kern="1200" baseline="0" dirty="0" err="1">
                <a:solidFill>
                  <a:schemeClr val="tx1"/>
                </a:solidFill>
                <a:effectLst/>
                <a:latin typeface="Arial"/>
                <a:ea typeface="ＭＳ Ｐゴシック" charset="0"/>
                <a:cs typeface="ＭＳ Ｐゴシック" charset="0"/>
              </a:rPr>
              <a:t>Dépemdamce</a:t>
            </a:r>
            <a:r>
              <a:rPr lang="fr-CA" sz="1200" kern="1200" baseline="0" dirty="0">
                <a:solidFill>
                  <a:schemeClr val="tx1"/>
                </a:solidFill>
                <a:effectLst/>
                <a:latin typeface="Arial"/>
                <a:ea typeface="ＭＳ Ｐゴシック" charset="0"/>
                <a:cs typeface="ＭＳ Ｐゴシック" charset="0"/>
              </a:rPr>
              <a:t> à l’alcool ou au jeu</a:t>
            </a:r>
          </a:p>
          <a:p>
            <a:r>
              <a:rPr lang="fr-CA" sz="1200" kern="1200" baseline="0" dirty="0" err="1">
                <a:solidFill>
                  <a:schemeClr val="tx1"/>
                </a:solidFill>
                <a:effectLst/>
                <a:latin typeface="Arial"/>
                <a:ea typeface="ＭＳ Ｐゴシック" charset="0"/>
                <a:cs typeface="ＭＳ Ｐゴシック" charset="0"/>
              </a:rPr>
              <a:t>Other</a:t>
            </a:r>
            <a:r>
              <a:rPr lang="fr-CA" sz="1200" kern="1200" baseline="0" dirty="0">
                <a:solidFill>
                  <a:schemeClr val="tx1"/>
                </a:solidFill>
                <a:effectLst/>
                <a:latin typeface="Arial"/>
                <a:ea typeface="ＭＳ Ｐゴシック" charset="0"/>
                <a:cs typeface="ＭＳ Ｐゴシック" charset="0"/>
              </a:rPr>
              <a:t> addictions : Autres dépendances</a:t>
            </a:r>
          </a:p>
          <a:p>
            <a:endParaRPr lang="en-CA" dirty="0"/>
          </a:p>
        </p:txBody>
      </p:sp>
      <p:sp>
        <p:nvSpPr>
          <p:cNvPr id="4" name="Slide Number Placeholder 3"/>
          <p:cNvSpPr>
            <a:spLocks noGrp="1"/>
          </p:cNvSpPr>
          <p:nvPr>
            <p:ph type="sldNum" sz="quarter" idx="10"/>
          </p:nvPr>
        </p:nvSpPr>
        <p:spPr/>
        <p:txBody>
          <a:bodyPr/>
          <a:lstStyle/>
          <a:p>
            <a:fld id="{5640B970-2FC9-4BF4-842D-F9909552C0E2}" type="slidenum">
              <a:rPr lang="en-CA" altLang="en-US" smtClean="0"/>
              <a:pPr/>
              <a:t>17</a:t>
            </a:fld>
            <a:endParaRPr lang="en-CA" altLang="en-US"/>
          </a:p>
        </p:txBody>
      </p:sp>
    </p:spTree>
    <p:extLst>
      <p:ext uri="{BB962C8B-B14F-4D97-AF65-F5344CB8AC3E}">
        <p14:creationId xmlns:p14="http://schemas.microsoft.com/office/powerpoint/2010/main" val="8551253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pitchFamily="34" charset="0"/>
              </a:defRPr>
            </a:lvl1pPr>
            <a:lvl2pPr marL="771450" indent="-296711" algn="l" eaLnBrk="0" hangingPunct="0">
              <a:spcBef>
                <a:spcPct val="30000"/>
              </a:spcBef>
              <a:defRPr sz="1200">
                <a:solidFill>
                  <a:schemeClr val="tx1"/>
                </a:solidFill>
                <a:latin typeface="Arial" pitchFamily="34" charset="0"/>
              </a:defRPr>
            </a:lvl2pPr>
            <a:lvl3pPr marL="1186847" indent="-237369" algn="l" eaLnBrk="0" hangingPunct="0">
              <a:spcBef>
                <a:spcPct val="30000"/>
              </a:spcBef>
              <a:defRPr sz="1200">
                <a:solidFill>
                  <a:schemeClr val="tx1"/>
                </a:solidFill>
                <a:latin typeface="Arial" pitchFamily="34" charset="0"/>
              </a:defRPr>
            </a:lvl3pPr>
            <a:lvl4pPr marL="1661585" indent="-237369" algn="l" eaLnBrk="0" hangingPunct="0">
              <a:spcBef>
                <a:spcPct val="30000"/>
              </a:spcBef>
              <a:defRPr sz="1200">
                <a:solidFill>
                  <a:schemeClr val="tx1"/>
                </a:solidFill>
                <a:latin typeface="Arial" pitchFamily="34" charset="0"/>
              </a:defRPr>
            </a:lvl4pPr>
            <a:lvl5pPr marL="2136324" indent="-237369" algn="l" eaLnBrk="0" hangingPunct="0">
              <a:spcBef>
                <a:spcPct val="30000"/>
              </a:spcBef>
              <a:defRPr sz="1200">
                <a:solidFill>
                  <a:schemeClr val="tx1"/>
                </a:solidFill>
                <a:latin typeface="Arial" pitchFamily="34" charset="0"/>
              </a:defRPr>
            </a:lvl5pPr>
            <a:lvl6pPr marL="2611062" indent="-237369" eaLnBrk="0" fontAlgn="base" hangingPunct="0">
              <a:spcBef>
                <a:spcPct val="30000"/>
              </a:spcBef>
              <a:spcAft>
                <a:spcPct val="0"/>
              </a:spcAft>
              <a:defRPr sz="1200">
                <a:solidFill>
                  <a:schemeClr val="tx1"/>
                </a:solidFill>
                <a:latin typeface="Arial" pitchFamily="34" charset="0"/>
              </a:defRPr>
            </a:lvl6pPr>
            <a:lvl7pPr marL="3085801" indent="-237369" eaLnBrk="0" fontAlgn="base" hangingPunct="0">
              <a:spcBef>
                <a:spcPct val="30000"/>
              </a:spcBef>
              <a:spcAft>
                <a:spcPct val="0"/>
              </a:spcAft>
              <a:defRPr sz="1200">
                <a:solidFill>
                  <a:schemeClr val="tx1"/>
                </a:solidFill>
                <a:latin typeface="Arial" pitchFamily="34" charset="0"/>
              </a:defRPr>
            </a:lvl7pPr>
            <a:lvl8pPr marL="3560540" indent="-237369" eaLnBrk="0" fontAlgn="base" hangingPunct="0">
              <a:spcBef>
                <a:spcPct val="30000"/>
              </a:spcBef>
              <a:spcAft>
                <a:spcPct val="0"/>
              </a:spcAft>
              <a:defRPr sz="1200">
                <a:solidFill>
                  <a:schemeClr val="tx1"/>
                </a:solidFill>
                <a:latin typeface="Arial" pitchFamily="34" charset="0"/>
              </a:defRPr>
            </a:lvl8pPr>
            <a:lvl9pPr marL="4035279" indent="-237369"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EDE74AE9-E023-4455-BDFD-D7590D728F20}" type="slidenum">
              <a:rPr lang="en-CA" altLang="en-US" smtClean="0"/>
              <a:pPr algn="r" eaLnBrk="1" hangingPunct="1">
                <a:spcBef>
                  <a:spcPct val="0"/>
                </a:spcBef>
              </a:pPr>
              <a:t>18</a:t>
            </a:fld>
            <a:endParaRPr lang="en-CA" altLang="en-US"/>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pPr eaLnBrk="1" hangingPunct="1">
              <a:buFontTx/>
              <a:buNone/>
            </a:pPr>
            <a:r>
              <a:rPr lang="en-US" altLang="en-US" b="1" dirty="0"/>
              <a:t>As a shared responsibility, the individual, their peers and colleagues, as well as their managers and supervisors each play a role in ensuring health and well-being.  As individuals, here are some things that we can do to maintain our health.</a:t>
            </a:r>
          </a:p>
          <a:p>
            <a:pPr eaLnBrk="1" hangingPunct="1">
              <a:buFontTx/>
              <a:buChar char="•"/>
            </a:pPr>
            <a:endParaRPr lang="en-US" altLang="en-US" b="1" dirty="0"/>
          </a:p>
          <a:p>
            <a:pPr eaLnBrk="1" hangingPunct="1">
              <a:buFontTx/>
              <a:buChar char="•"/>
            </a:pPr>
            <a:r>
              <a:rPr lang="en-US" altLang="en-US" b="1" dirty="0"/>
              <a:t>Maintain a healthy lifestyle</a:t>
            </a:r>
            <a:r>
              <a:rPr lang="en-US" altLang="en-US" dirty="0"/>
              <a:t> – Diet and exercise are always important and build a foundation of health and well-being</a:t>
            </a:r>
          </a:p>
          <a:p>
            <a:pPr eaLnBrk="1" hangingPunct="1">
              <a:buFontTx/>
              <a:buChar char="•"/>
            </a:pPr>
            <a:r>
              <a:rPr lang="en-US" altLang="en-US" dirty="0"/>
              <a:t>Good </a:t>
            </a:r>
            <a:r>
              <a:rPr lang="en-US" altLang="en-US" b="1" dirty="0"/>
              <a:t>sleep hygiene</a:t>
            </a:r>
            <a:r>
              <a:rPr lang="en-US" altLang="en-US" dirty="0"/>
              <a:t> – </a:t>
            </a:r>
            <a:r>
              <a:rPr lang="en-CA" altLang="en-US" dirty="0"/>
              <a:t>Quality sleep affects how we manage the demands of our daily lives, and can influence our perception and reactions to day to day stressors</a:t>
            </a:r>
          </a:p>
          <a:p>
            <a:pPr eaLnBrk="1" hangingPunct="1">
              <a:buFontTx/>
              <a:buChar char="•"/>
            </a:pPr>
            <a:r>
              <a:rPr lang="en-US" altLang="en-US" b="1" dirty="0"/>
              <a:t>Nurture a support system</a:t>
            </a:r>
            <a:r>
              <a:rPr lang="en-US" altLang="en-US" dirty="0"/>
              <a:t> – Seeking support from others is key and one of the main factors that may mitigate the impact of stress; </a:t>
            </a:r>
          </a:p>
          <a:p>
            <a:pPr eaLnBrk="1" hangingPunct="1">
              <a:buFontTx/>
              <a:buChar char="•"/>
            </a:pPr>
            <a:r>
              <a:rPr lang="en-US" altLang="en-US" b="1" dirty="0"/>
              <a:t>Recognize limits and take breaks</a:t>
            </a:r>
            <a:r>
              <a:rPr lang="en-US" altLang="en-US" dirty="0"/>
              <a:t> – If we continue to push ourselves without taking the necessary break, we can push ourselves further along the continuum.  There is a reason we have vacation – we need to use these breaks.</a:t>
            </a:r>
          </a:p>
          <a:p>
            <a:pPr eaLnBrk="1" hangingPunct="1">
              <a:buFontTx/>
              <a:buChar char="•"/>
            </a:pPr>
            <a:r>
              <a:rPr lang="en-US" altLang="en-US" b="1" dirty="0"/>
              <a:t>Rest, relaxation, recreation: recreational activities and relaxation play a key role in sustaining performance over the long term. </a:t>
            </a:r>
          </a:p>
          <a:p>
            <a:pPr eaLnBrk="1" hangingPunct="1">
              <a:buFontTx/>
              <a:buChar char="•"/>
            </a:pPr>
            <a:endParaRPr lang="en-US" altLang="en-US" b="1" dirty="0"/>
          </a:p>
          <a:p>
            <a:pPr eaLnBrk="1" hangingPunct="1"/>
            <a:r>
              <a:rPr lang="en-US" altLang="en-US" sz="1200" dirty="0" err="1"/>
              <a:t>Healty</a:t>
            </a:r>
            <a:r>
              <a:rPr lang="en-US" altLang="en-US" sz="1200" dirty="0"/>
              <a:t> : En santé</a:t>
            </a:r>
          </a:p>
          <a:p>
            <a:pPr eaLnBrk="1" hangingPunct="1"/>
            <a:r>
              <a:rPr lang="en-US" altLang="en-US" sz="1200" dirty="0"/>
              <a:t>Reacting</a:t>
            </a:r>
            <a:r>
              <a:rPr lang="en-US" altLang="en-US" sz="1200" baseline="0" dirty="0"/>
              <a:t> : </a:t>
            </a:r>
            <a:r>
              <a:rPr lang="en-US" altLang="en-US" sz="1200" baseline="0" dirty="0" err="1"/>
              <a:t>Réactionnel</a:t>
            </a:r>
            <a:endParaRPr lang="en-US" altLang="en-US" sz="1200" dirty="0"/>
          </a:p>
          <a:p>
            <a:pPr eaLnBrk="1" hangingPunct="1">
              <a:buFontTx/>
              <a:buNone/>
            </a:pPr>
            <a:endParaRPr lang="en-US" altLang="en-US" b="1" dirty="0"/>
          </a:p>
          <a:p>
            <a:pPr eaLnBrk="1" hangingPunct="1">
              <a:buFontTx/>
              <a:buNone/>
            </a:pPr>
            <a:endParaRPr lang="en-US" altLang="en-US" b="1" dirty="0"/>
          </a:p>
        </p:txBody>
      </p:sp>
    </p:spTree>
    <p:extLst>
      <p:ext uri="{BB962C8B-B14F-4D97-AF65-F5344CB8AC3E}">
        <p14:creationId xmlns:p14="http://schemas.microsoft.com/office/powerpoint/2010/main" val="31740817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pitchFamily="34" charset="0"/>
              </a:defRPr>
            </a:lvl1pPr>
            <a:lvl2pPr marL="771450" indent="-296711" algn="l" eaLnBrk="0" hangingPunct="0">
              <a:spcBef>
                <a:spcPct val="30000"/>
              </a:spcBef>
              <a:defRPr sz="1200">
                <a:solidFill>
                  <a:schemeClr val="tx1"/>
                </a:solidFill>
                <a:latin typeface="Arial" pitchFamily="34" charset="0"/>
              </a:defRPr>
            </a:lvl2pPr>
            <a:lvl3pPr marL="1186847" indent="-237369" algn="l" eaLnBrk="0" hangingPunct="0">
              <a:spcBef>
                <a:spcPct val="30000"/>
              </a:spcBef>
              <a:defRPr sz="1200">
                <a:solidFill>
                  <a:schemeClr val="tx1"/>
                </a:solidFill>
                <a:latin typeface="Arial" pitchFamily="34" charset="0"/>
              </a:defRPr>
            </a:lvl3pPr>
            <a:lvl4pPr marL="1661585" indent="-237369" algn="l" eaLnBrk="0" hangingPunct="0">
              <a:spcBef>
                <a:spcPct val="30000"/>
              </a:spcBef>
              <a:defRPr sz="1200">
                <a:solidFill>
                  <a:schemeClr val="tx1"/>
                </a:solidFill>
                <a:latin typeface="Arial" pitchFamily="34" charset="0"/>
              </a:defRPr>
            </a:lvl4pPr>
            <a:lvl5pPr marL="2136324" indent="-237369" algn="l" eaLnBrk="0" hangingPunct="0">
              <a:spcBef>
                <a:spcPct val="30000"/>
              </a:spcBef>
              <a:defRPr sz="1200">
                <a:solidFill>
                  <a:schemeClr val="tx1"/>
                </a:solidFill>
                <a:latin typeface="Arial" pitchFamily="34" charset="0"/>
              </a:defRPr>
            </a:lvl5pPr>
            <a:lvl6pPr marL="2611062" indent="-237369" eaLnBrk="0" fontAlgn="base" hangingPunct="0">
              <a:spcBef>
                <a:spcPct val="30000"/>
              </a:spcBef>
              <a:spcAft>
                <a:spcPct val="0"/>
              </a:spcAft>
              <a:defRPr sz="1200">
                <a:solidFill>
                  <a:schemeClr val="tx1"/>
                </a:solidFill>
                <a:latin typeface="Arial" pitchFamily="34" charset="0"/>
              </a:defRPr>
            </a:lvl6pPr>
            <a:lvl7pPr marL="3085801" indent="-237369" eaLnBrk="0" fontAlgn="base" hangingPunct="0">
              <a:spcBef>
                <a:spcPct val="30000"/>
              </a:spcBef>
              <a:spcAft>
                <a:spcPct val="0"/>
              </a:spcAft>
              <a:defRPr sz="1200">
                <a:solidFill>
                  <a:schemeClr val="tx1"/>
                </a:solidFill>
                <a:latin typeface="Arial" pitchFamily="34" charset="0"/>
              </a:defRPr>
            </a:lvl7pPr>
            <a:lvl8pPr marL="3560540" indent="-237369" eaLnBrk="0" fontAlgn="base" hangingPunct="0">
              <a:spcBef>
                <a:spcPct val="30000"/>
              </a:spcBef>
              <a:spcAft>
                <a:spcPct val="0"/>
              </a:spcAft>
              <a:defRPr sz="1200">
                <a:solidFill>
                  <a:schemeClr val="tx1"/>
                </a:solidFill>
                <a:latin typeface="Arial" pitchFamily="34" charset="0"/>
              </a:defRPr>
            </a:lvl8pPr>
            <a:lvl9pPr marL="4035279" indent="-237369"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4A84FFEE-993F-40F0-832C-107106B79545}" type="slidenum">
              <a:rPr lang="en-CA" altLang="en-US" smtClean="0"/>
              <a:pPr algn="r" eaLnBrk="1" hangingPunct="1">
                <a:spcBef>
                  <a:spcPct val="0"/>
                </a:spcBef>
              </a:pPr>
              <a:t>19</a:t>
            </a:fld>
            <a:endParaRPr lang="en-CA" altLang="en-US"/>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pPr eaLnBrk="1" hangingPunct="1"/>
            <a:r>
              <a:rPr lang="en-US" altLang="en-US" b="1" dirty="0"/>
              <a:t>Our behavior has</a:t>
            </a:r>
            <a:r>
              <a:rPr lang="en-US" altLang="en-US" b="1" baseline="0" dirty="0"/>
              <a:t> an impact on others, and can help create a healthier work environment.</a:t>
            </a:r>
            <a:endParaRPr lang="en-US" altLang="en-US" b="1" dirty="0"/>
          </a:p>
          <a:p>
            <a:pPr eaLnBrk="1" hangingPunct="1"/>
            <a:endParaRPr lang="en-US" altLang="en-US" b="1" dirty="0"/>
          </a:p>
          <a:p>
            <a:pPr eaLnBrk="1" hangingPunct="1"/>
            <a:r>
              <a:rPr lang="en-US" altLang="en-US" b="1" dirty="0"/>
              <a:t>Set a positive example for others</a:t>
            </a:r>
            <a:r>
              <a:rPr lang="en-US" altLang="en-US" dirty="0"/>
              <a:t> – use the skills we just discussed</a:t>
            </a:r>
            <a:endParaRPr lang="en-US" altLang="en-US" b="1" dirty="0"/>
          </a:p>
          <a:p>
            <a:pPr eaLnBrk="1" hangingPunct="1"/>
            <a:r>
              <a:rPr lang="en-US" altLang="en-US" b="1" dirty="0"/>
              <a:t>Peer support</a:t>
            </a:r>
            <a:r>
              <a:rPr lang="en-US" altLang="en-US" i="1" dirty="0"/>
              <a:t> – </a:t>
            </a:r>
            <a:r>
              <a:rPr lang="en-US" altLang="en-US" dirty="0"/>
              <a:t>what does peer support involve?</a:t>
            </a:r>
            <a:endParaRPr lang="en-US" altLang="en-US" i="1" dirty="0"/>
          </a:p>
          <a:p>
            <a:pPr lvl="1" eaLnBrk="1" hangingPunct="1">
              <a:buFontTx/>
              <a:buChar char="•"/>
            </a:pPr>
            <a:r>
              <a:rPr lang="en-CA" altLang="en-US" sz="1300" b="1" dirty="0"/>
              <a:t>Check in </a:t>
            </a:r>
            <a:r>
              <a:rPr lang="en-CA" altLang="en-US" sz="1300" dirty="0"/>
              <a:t>with each other – </a:t>
            </a:r>
            <a:r>
              <a:rPr lang="en-CA" altLang="en-US" sz="1300" b="1" dirty="0"/>
              <a:t>ask each other “how are you doing?”  </a:t>
            </a:r>
            <a:r>
              <a:rPr lang="en-CA" altLang="en-US" sz="1300" dirty="0"/>
              <a:t>if someone is struggling ask “Is there anything I can do to help?”</a:t>
            </a:r>
          </a:p>
          <a:p>
            <a:pPr lvl="1" eaLnBrk="1" hangingPunct="1">
              <a:buFontTx/>
              <a:buChar char="•"/>
            </a:pPr>
            <a:r>
              <a:rPr lang="en-CA" altLang="en-US" sz="1300" b="1" dirty="0"/>
              <a:t>Listening</a:t>
            </a:r>
            <a:r>
              <a:rPr lang="en-CA" altLang="en-US" sz="1300" dirty="0"/>
              <a:t> is one of the most important communication skills – included in listening is acknowledging what the person is saying and clarifying anything you don’t understand. </a:t>
            </a:r>
          </a:p>
          <a:p>
            <a:pPr lvl="1" eaLnBrk="1" hangingPunct="1">
              <a:buFontTx/>
              <a:buChar char="•"/>
            </a:pPr>
            <a:r>
              <a:rPr lang="en-CA" altLang="en-US" sz="1300" b="1" dirty="0"/>
              <a:t>Normalize feelings </a:t>
            </a:r>
            <a:r>
              <a:rPr lang="en-CA" altLang="en-US" sz="1300" dirty="0"/>
              <a:t>- that stress impacts us all and it is normal to be in the yellow zone during periods of stress</a:t>
            </a:r>
          </a:p>
          <a:p>
            <a:pPr eaLnBrk="1" hangingPunct="1"/>
            <a:r>
              <a:rPr lang="en-US" altLang="en-US" sz="1300" b="1" dirty="0"/>
              <a:t>Respect – </a:t>
            </a:r>
            <a:r>
              <a:rPr lang="en-US" altLang="en-US" sz="1300" dirty="0"/>
              <a:t>How do we contribute to problems in the workplace?  Consider that </a:t>
            </a:r>
            <a:r>
              <a:rPr lang="en-US" altLang="en-US" sz="1300" dirty="0" err="1"/>
              <a:t>rumours</a:t>
            </a:r>
            <a:r>
              <a:rPr lang="en-US" altLang="en-US" sz="1300" dirty="0"/>
              <a:t> and gossip only get spread if people pass them on.  </a:t>
            </a:r>
          </a:p>
          <a:p>
            <a:pPr eaLnBrk="1" hangingPunct="1"/>
            <a:r>
              <a:rPr lang="en-US" altLang="en-US" sz="1300" b="1" dirty="0"/>
              <a:t>Be inclusive</a:t>
            </a:r>
            <a:r>
              <a:rPr lang="en-US" altLang="en-US" sz="1300" dirty="0"/>
              <a:t> – get together for lunch and events and include all members of the unit</a:t>
            </a:r>
          </a:p>
          <a:p>
            <a:pPr eaLnBrk="1" hangingPunct="1"/>
            <a:r>
              <a:rPr lang="en-US" altLang="en-US" sz="1300" b="1" dirty="0"/>
              <a:t>Communication </a:t>
            </a:r>
            <a:r>
              <a:rPr lang="en-US" altLang="en-US" sz="1300" dirty="0"/>
              <a:t>– keep lines of communication open and ensure you communicate your concerns respectfully, and are open to what others have to say</a:t>
            </a:r>
            <a:endParaRPr lang="en-US" altLang="en-US" sz="1300" b="1" dirty="0"/>
          </a:p>
          <a:p>
            <a:pPr eaLnBrk="1" hangingPunct="1"/>
            <a:endParaRPr lang="en-US" altLang="en-US" sz="1300" dirty="0"/>
          </a:p>
          <a:p>
            <a:pPr eaLnBrk="1" hangingPunct="1"/>
            <a:r>
              <a:rPr lang="en-US" altLang="en-US" sz="1300" dirty="0" err="1"/>
              <a:t>Healty</a:t>
            </a:r>
            <a:r>
              <a:rPr lang="en-US" altLang="en-US" sz="1300" dirty="0"/>
              <a:t> : En santé</a:t>
            </a:r>
          </a:p>
          <a:p>
            <a:pPr eaLnBrk="1" hangingPunct="1"/>
            <a:r>
              <a:rPr lang="en-US" altLang="en-US" sz="1300" dirty="0"/>
              <a:t>Reacting</a:t>
            </a:r>
            <a:r>
              <a:rPr lang="en-US" altLang="en-US" sz="1300" baseline="0" dirty="0"/>
              <a:t> : </a:t>
            </a:r>
            <a:r>
              <a:rPr lang="en-US" altLang="en-US" sz="1300" baseline="0" dirty="0" err="1"/>
              <a:t>Réactionnel</a:t>
            </a:r>
            <a:endParaRPr lang="en-US" altLang="en-US" sz="1300" dirty="0"/>
          </a:p>
          <a:p>
            <a:pPr eaLnBrk="1" hangingPunct="1"/>
            <a:endParaRPr lang="en-US" altLang="en-US" sz="1300" dirty="0"/>
          </a:p>
          <a:p>
            <a:pPr eaLnBrk="1" hangingPunct="1"/>
            <a:endParaRPr lang="en-US" altLang="en-US" sz="1300" b="1" dirty="0"/>
          </a:p>
          <a:p>
            <a:pPr eaLnBrk="1" hangingPunct="1"/>
            <a:endParaRPr lang="en-CA" altLang="en-US" dirty="0"/>
          </a:p>
        </p:txBody>
      </p:sp>
    </p:spTree>
    <p:extLst>
      <p:ext uri="{BB962C8B-B14F-4D97-AF65-F5344CB8AC3E}">
        <p14:creationId xmlns:p14="http://schemas.microsoft.com/office/powerpoint/2010/main" val="3189389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 </a:t>
            </a:r>
            <a:endParaRPr lang="en-CA" b="1" dirty="0"/>
          </a:p>
          <a:p>
            <a:endParaRPr lang="en-CA" dirty="0"/>
          </a:p>
          <a:p>
            <a:endParaRPr lang="en-CA" baseline="0" dirty="0"/>
          </a:p>
        </p:txBody>
      </p:sp>
      <p:sp>
        <p:nvSpPr>
          <p:cNvPr id="4" name="Slide Number Placeholder 3"/>
          <p:cNvSpPr>
            <a:spLocks noGrp="1"/>
          </p:cNvSpPr>
          <p:nvPr>
            <p:ph type="sldNum" sz="quarter" idx="10"/>
          </p:nvPr>
        </p:nvSpPr>
        <p:spPr/>
        <p:txBody>
          <a:bodyPr/>
          <a:lstStyle/>
          <a:p>
            <a:pPr>
              <a:defRPr/>
            </a:pPr>
            <a:fld id="{C3504D64-8ABC-45C6-B061-514559C63568}" type="slidenum">
              <a:rPr lang="en-CA" altLang="en-US" smtClean="0"/>
              <a:pPr>
                <a:defRPr/>
              </a:pPr>
              <a:t>2</a:t>
            </a:fld>
            <a:endParaRPr lang="en-CA" altLang="en-US" dirty="0"/>
          </a:p>
        </p:txBody>
      </p:sp>
    </p:spTree>
    <p:extLst>
      <p:ext uri="{BB962C8B-B14F-4D97-AF65-F5344CB8AC3E}">
        <p14:creationId xmlns:p14="http://schemas.microsoft.com/office/powerpoint/2010/main" val="1098222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lgn="l" eaLnBrk="0" hangingPunct="0">
              <a:spcBef>
                <a:spcPct val="30000"/>
              </a:spcBef>
              <a:defRPr sz="1200">
                <a:solidFill>
                  <a:schemeClr val="tx1"/>
                </a:solidFill>
                <a:latin typeface="Arial" pitchFamily="34" charset="0"/>
              </a:defRPr>
            </a:lvl1pPr>
            <a:lvl2pPr marL="771450" indent="-296711" algn="l" eaLnBrk="0" hangingPunct="0">
              <a:spcBef>
                <a:spcPct val="30000"/>
              </a:spcBef>
              <a:defRPr sz="1200">
                <a:solidFill>
                  <a:schemeClr val="tx1"/>
                </a:solidFill>
                <a:latin typeface="Arial" pitchFamily="34" charset="0"/>
              </a:defRPr>
            </a:lvl2pPr>
            <a:lvl3pPr marL="1186847" indent="-237369" algn="l" eaLnBrk="0" hangingPunct="0">
              <a:spcBef>
                <a:spcPct val="30000"/>
              </a:spcBef>
              <a:defRPr sz="1200">
                <a:solidFill>
                  <a:schemeClr val="tx1"/>
                </a:solidFill>
                <a:latin typeface="Arial" pitchFamily="34" charset="0"/>
              </a:defRPr>
            </a:lvl3pPr>
            <a:lvl4pPr marL="1661585" indent="-237369" algn="l" eaLnBrk="0" hangingPunct="0">
              <a:spcBef>
                <a:spcPct val="30000"/>
              </a:spcBef>
              <a:defRPr sz="1200">
                <a:solidFill>
                  <a:schemeClr val="tx1"/>
                </a:solidFill>
                <a:latin typeface="Arial" pitchFamily="34" charset="0"/>
              </a:defRPr>
            </a:lvl4pPr>
            <a:lvl5pPr marL="2136324" indent="-237369" algn="l" eaLnBrk="0" hangingPunct="0">
              <a:spcBef>
                <a:spcPct val="30000"/>
              </a:spcBef>
              <a:defRPr sz="1200">
                <a:solidFill>
                  <a:schemeClr val="tx1"/>
                </a:solidFill>
                <a:latin typeface="Arial" pitchFamily="34" charset="0"/>
              </a:defRPr>
            </a:lvl5pPr>
            <a:lvl6pPr marL="2611062" indent="-237369" eaLnBrk="0" fontAlgn="base" hangingPunct="0">
              <a:spcBef>
                <a:spcPct val="30000"/>
              </a:spcBef>
              <a:spcAft>
                <a:spcPct val="0"/>
              </a:spcAft>
              <a:defRPr sz="1200">
                <a:solidFill>
                  <a:schemeClr val="tx1"/>
                </a:solidFill>
                <a:latin typeface="Arial" pitchFamily="34" charset="0"/>
              </a:defRPr>
            </a:lvl6pPr>
            <a:lvl7pPr marL="3085801" indent="-237369" eaLnBrk="0" fontAlgn="base" hangingPunct="0">
              <a:spcBef>
                <a:spcPct val="30000"/>
              </a:spcBef>
              <a:spcAft>
                <a:spcPct val="0"/>
              </a:spcAft>
              <a:defRPr sz="1200">
                <a:solidFill>
                  <a:schemeClr val="tx1"/>
                </a:solidFill>
                <a:latin typeface="Arial" pitchFamily="34" charset="0"/>
              </a:defRPr>
            </a:lvl7pPr>
            <a:lvl8pPr marL="3560540" indent="-237369" eaLnBrk="0" fontAlgn="base" hangingPunct="0">
              <a:spcBef>
                <a:spcPct val="30000"/>
              </a:spcBef>
              <a:spcAft>
                <a:spcPct val="0"/>
              </a:spcAft>
              <a:defRPr sz="1200">
                <a:solidFill>
                  <a:schemeClr val="tx1"/>
                </a:solidFill>
                <a:latin typeface="Arial" pitchFamily="34" charset="0"/>
              </a:defRPr>
            </a:lvl8pPr>
            <a:lvl9pPr marL="4035279" indent="-237369"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4800DA51-87D3-4902-A5B6-46C141F314A9}" type="slidenum">
              <a:rPr lang="en-CA" altLang="en-US" smtClean="0"/>
              <a:pPr algn="r" eaLnBrk="1" hangingPunct="1">
                <a:spcBef>
                  <a:spcPct val="0"/>
                </a:spcBef>
              </a:pPr>
              <a:t>20</a:t>
            </a:fld>
            <a:endParaRPr lang="en-CA" altLang="en-US"/>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pPr eaLnBrk="1" hangingPunct="1"/>
            <a:r>
              <a:rPr lang="en-CA" altLang="en-US" i="1" dirty="0"/>
              <a:t>Leaders at all levels can have a significant impact on how people perceive their workplace and the demands placed on them, as well as how they cope with those demands.</a:t>
            </a:r>
          </a:p>
          <a:p>
            <a:pPr eaLnBrk="1" hangingPunct="1"/>
            <a:endParaRPr lang="en-CA" altLang="en-US" i="1" dirty="0"/>
          </a:p>
          <a:p>
            <a:pPr eaLnBrk="1" hangingPunct="1"/>
            <a:r>
              <a:rPr lang="en-CA" altLang="en-US" sz="1300" b="1" i="1" dirty="0"/>
              <a:t>Lead by example</a:t>
            </a:r>
            <a:r>
              <a:rPr lang="en-CA" altLang="en-US" sz="1300" b="1" dirty="0"/>
              <a:t> - </a:t>
            </a:r>
            <a:r>
              <a:rPr lang="en-CA" altLang="en-US" sz="1300" dirty="0"/>
              <a:t>Accountability for one’s own well-being is strengthened by the</a:t>
            </a:r>
            <a:r>
              <a:rPr lang="en-CA" altLang="en-US" sz="1300" b="1" dirty="0"/>
              <a:t> example set by leadership.</a:t>
            </a:r>
          </a:p>
          <a:p>
            <a:pPr eaLnBrk="1" hangingPunct="1"/>
            <a:r>
              <a:rPr lang="en-CA" altLang="en-US" sz="1300" b="1" i="1" dirty="0"/>
              <a:t>Get to know your personnel – </a:t>
            </a:r>
            <a:r>
              <a:rPr lang="en-CA" altLang="en-US" sz="1300" i="1" dirty="0"/>
              <a:t>Leaders </a:t>
            </a:r>
            <a:r>
              <a:rPr lang="en-US" altLang="en-US" sz="1300" dirty="0"/>
              <a:t>are taught about the importance of communication skills such as listening, putting the person at ease, how to get them talking – all of these skills are essential to</a:t>
            </a:r>
            <a:r>
              <a:rPr lang="en-US" altLang="en-US" sz="1300" b="1" dirty="0"/>
              <a:t> create a climate of support with your personnel, both in good times and bad.  </a:t>
            </a:r>
            <a:r>
              <a:rPr lang="en-US" altLang="en-US" sz="1300" dirty="0"/>
              <a:t>If you develop a good relationship with your staff when times are good, they are more likely to communicate with you and come to you when times are bad.</a:t>
            </a:r>
          </a:p>
          <a:p>
            <a:pPr eaLnBrk="1" hangingPunct="1"/>
            <a:r>
              <a:rPr lang="en-CA" altLang="en-US" sz="1300" b="1" i="1" dirty="0"/>
              <a:t>Foster healthy climate</a:t>
            </a:r>
            <a:r>
              <a:rPr lang="en-CA" altLang="en-US" sz="1300" b="1" dirty="0"/>
              <a:t> – </a:t>
            </a:r>
            <a:r>
              <a:rPr lang="en-CA" altLang="en-US" sz="1300" dirty="0"/>
              <a:t>This is a</a:t>
            </a:r>
            <a:r>
              <a:rPr lang="en-CA" altLang="en-US" sz="1300" b="1" dirty="0"/>
              <a:t> key element to promote mental well-being in subordinates</a:t>
            </a:r>
          </a:p>
          <a:p>
            <a:pPr lvl="2" eaLnBrk="1" hangingPunct="1">
              <a:buFontTx/>
              <a:buChar char="•"/>
            </a:pPr>
            <a:r>
              <a:rPr lang="en-US" altLang="en-US" sz="1300" b="1" dirty="0"/>
              <a:t>Be flexible </a:t>
            </a:r>
            <a:r>
              <a:rPr lang="en-US" altLang="en-US" sz="1300" dirty="0"/>
              <a:t>- for example, in work hours or in applying compassionate leave</a:t>
            </a:r>
          </a:p>
          <a:p>
            <a:pPr lvl="2" eaLnBrk="1" hangingPunct="1">
              <a:buFontTx/>
              <a:buChar char="•"/>
            </a:pPr>
            <a:r>
              <a:rPr lang="en-US" altLang="en-US" sz="1300" b="1" dirty="0"/>
              <a:t>Schedule breaks </a:t>
            </a:r>
            <a:r>
              <a:rPr lang="en-US" altLang="en-US" sz="1300" dirty="0"/>
              <a:t>and ensure members take them</a:t>
            </a:r>
          </a:p>
          <a:p>
            <a:pPr lvl="2" eaLnBrk="1" hangingPunct="1">
              <a:buFontTx/>
              <a:buChar char="•"/>
            </a:pPr>
            <a:r>
              <a:rPr lang="en-US" altLang="en-US" sz="1300" dirty="0"/>
              <a:t>Get together for</a:t>
            </a:r>
            <a:r>
              <a:rPr lang="en-US" altLang="en-US" sz="1300" b="1" dirty="0"/>
              <a:t> team activities </a:t>
            </a:r>
            <a:r>
              <a:rPr lang="en-US" altLang="en-US" sz="1300" dirty="0"/>
              <a:t>(such as coffee, lunch, sports day)</a:t>
            </a:r>
          </a:p>
          <a:p>
            <a:pPr lvl="2" eaLnBrk="1" hangingPunct="1">
              <a:buFontTx/>
              <a:buChar char="•"/>
            </a:pPr>
            <a:r>
              <a:rPr lang="en-US" altLang="en-US" sz="1300" b="1" dirty="0"/>
              <a:t>Open door policy – </a:t>
            </a:r>
            <a:r>
              <a:rPr lang="en-US" altLang="en-US" sz="1300" dirty="0"/>
              <a:t>allow the opportunity for your troops to approach you</a:t>
            </a:r>
          </a:p>
          <a:p>
            <a:pPr lvl="2" eaLnBrk="1" hangingPunct="1">
              <a:buFontTx/>
              <a:buChar char="•"/>
            </a:pPr>
            <a:r>
              <a:rPr lang="en-US" altLang="en-US" sz="1300" dirty="0"/>
              <a:t>Approach your members -</a:t>
            </a:r>
            <a:r>
              <a:rPr lang="en-US" altLang="en-US" sz="1300" b="1" dirty="0"/>
              <a:t> walk around and see people in their environment </a:t>
            </a:r>
            <a:r>
              <a:rPr lang="en-US" altLang="en-US" sz="1300" dirty="0"/>
              <a:t>– know what they do during the day – don’t wait for them to approach you</a:t>
            </a:r>
          </a:p>
          <a:p>
            <a:pPr lvl="2" eaLnBrk="1" hangingPunct="1">
              <a:buFontTx/>
              <a:buChar char="•"/>
            </a:pPr>
            <a:r>
              <a:rPr lang="en-US" altLang="en-US" sz="1300" dirty="0"/>
              <a:t>Get to</a:t>
            </a:r>
            <a:r>
              <a:rPr lang="en-US" altLang="en-US" sz="1300" b="1" dirty="0"/>
              <a:t> know your subordinates</a:t>
            </a:r>
          </a:p>
          <a:p>
            <a:pPr lvl="2" eaLnBrk="1" hangingPunct="1">
              <a:buFontTx/>
              <a:buChar char="•"/>
            </a:pPr>
            <a:r>
              <a:rPr lang="en-US" altLang="en-US" sz="1300" dirty="0"/>
              <a:t>Ensure</a:t>
            </a:r>
            <a:r>
              <a:rPr lang="en-US" altLang="en-US" sz="1300" b="1" dirty="0"/>
              <a:t> efficient flow of information</a:t>
            </a:r>
          </a:p>
          <a:p>
            <a:pPr lvl="2" eaLnBrk="1" hangingPunct="1">
              <a:buFontTx/>
              <a:buChar char="•"/>
            </a:pPr>
            <a:r>
              <a:rPr lang="en-US" altLang="en-US" sz="1300" b="1" dirty="0"/>
              <a:t>Demonstrate concern </a:t>
            </a:r>
            <a:r>
              <a:rPr lang="en-US" altLang="en-US" sz="1300" dirty="0"/>
              <a:t>for their well-being</a:t>
            </a:r>
          </a:p>
          <a:p>
            <a:pPr lvl="2" eaLnBrk="1" hangingPunct="1">
              <a:buFontTx/>
              <a:buChar char="•"/>
            </a:pPr>
            <a:r>
              <a:rPr lang="en-US" altLang="en-US" sz="1300" dirty="0"/>
              <a:t>Set </a:t>
            </a:r>
            <a:r>
              <a:rPr lang="en-US" altLang="en-US" sz="1300" b="1" dirty="0"/>
              <a:t>achievable goals </a:t>
            </a:r>
            <a:r>
              <a:rPr lang="en-US" altLang="en-US" sz="1300" dirty="0"/>
              <a:t>for unit and members</a:t>
            </a:r>
          </a:p>
          <a:p>
            <a:pPr lvl="2" eaLnBrk="1" hangingPunct="1">
              <a:buFontTx/>
              <a:buChar char="•"/>
            </a:pPr>
            <a:r>
              <a:rPr lang="en-US" altLang="en-US" sz="1300" b="1" dirty="0"/>
              <a:t>Acknowledge success and reward performance</a:t>
            </a:r>
            <a:endParaRPr lang="en-CA" altLang="en-US" sz="1300" b="1" dirty="0"/>
          </a:p>
          <a:p>
            <a:pPr eaLnBrk="1" hangingPunct="1"/>
            <a:r>
              <a:rPr lang="en-CA" altLang="en-US" sz="1300" b="1" i="1" dirty="0"/>
              <a:t>Identify and resolve problems early</a:t>
            </a:r>
            <a:r>
              <a:rPr lang="en-CA" altLang="en-US" sz="1300" b="1" dirty="0"/>
              <a:t> - Be proactive; don’t wait for problems to develop or deteriorate - </a:t>
            </a:r>
            <a:r>
              <a:rPr lang="en-CA" altLang="en-US" sz="1300" dirty="0"/>
              <a:t>Proactive role in fostering a climate that supports the early identification and referral of distressed personnel.</a:t>
            </a:r>
          </a:p>
          <a:p>
            <a:pPr eaLnBrk="1" hangingPunct="1"/>
            <a:r>
              <a:rPr lang="en-CA" altLang="en-US" sz="1300" b="1" i="1" dirty="0"/>
              <a:t>Deal with performance issues promptly – </a:t>
            </a:r>
            <a:r>
              <a:rPr lang="en-CA" altLang="en-US" sz="1300" b="1" dirty="0"/>
              <a:t>You don’t do your subordinate any favours by ignoring the poor performance.  </a:t>
            </a:r>
            <a:r>
              <a:rPr lang="en-CA" altLang="en-US" sz="1300" dirty="0"/>
              <a:t>In fact, for many of us, getting constructive feedback and assistance helps us to maintain a positive level of health.</a:t>
            </a:r>
            <a:endParaRPr lang="en-CA" altLang="en-US" sz="1300" i="1" dirty="0"/>
          </a:p>
          <a:p>
            <a:pPr eaLnBrk="1" hangingPunct="1"/>
            <a:r>
              <a:rPr lang="en-CA" altLang="en-US" sz="1300" b="1" i="1" dirty="0"/>
              <a:t>Demonstrate genuine concern - </a:t>
            </a:r>
            <a:r>
              <a:rPr lang="en-US" altLang="en-US" sz="1300" dirty="0"/>
              <a:t>the leader’s influence rests on</a:t>
            </a:r>
            <a:r>
              <a:rPr lang="en-US" altLang="en-US" sz="1300" b="1" dirty="0"/>
              <a:t> the member’s knowledge that he or she is available when needed. </a:t>
            </a:r>
            <a:r>
              <a:rPr lang="en-US" altLang="en-US" sz="1300" dirty="0"/>
              <a:t>This speaks to the importance of</a:t>
            </a:r>
            <a:r>
              <a:rPr lang="en-US" altLang="en-US" sz="1300" b="1" dirty="0"/>
              <a:t> being approachable as a leader.  </a:t>
            </a:r>
            <a:r>
              <a:rPr lang="en-US" altLang="en-US" sz="1300" dirty="0"/>
              <a:t>They will only come to you in times of difficulties if you have given the message that you are willing to listen, able to help them and care about their well-being.</a:t>
            </a:r>
          </a:p>
          <a:p>
            <a:pPr eaLnBrk="1" hangingPunct="1"/>
            <a:endParaRPr lang="en-US" altLang="en-US" sz="1300" dirty="0"/>
          </a:p>
          <a:p>
            <a:pPr eaLnBrk="1" hangingPunct="1"/>
            <a:r>
              <a:rPr lang="en-US" altLang="en-US" sz="1300" dirty="0" err="1"/>
              <a:t>Healty</a:t>
            </a:r>
            <a:r>
              <a:rPr lang="en-US" altLang="en-US" sz="1300" dirty="0"/>
              <a:t> : En santé</a:t>
            </a:r>
          </a:p>
          <a:p>
            <a:pPr eaLnBrk="1" hangingPunct="1"/>
            <a:r>
              <a:rPr lang="en-US" altLang="en-US" sz="1300" dirty="0"/>
              <a:t>Reacting</a:t>
            </a:r>
            <a:r>
              <a:rPr lang="en-US" altLang="en-US" sz="1300" baseline="0" dirty="0"/>
              <a:t> : </a:t>
            </a:r>
            <a:r>
              <a:rPr lang="en-US" altLang="en-US" sz="1300" baseline="0" dirty="0" err="1"/>
              <a:t>Réactionnel</a:t>
            </a:r>
            <a:endParaRPr lang="en-US" altLang="en-US" sz="1300" dirty="0"/>
          </a:p>
          <a:p>
            <a:pPr eaLnBrk="1" hangingPunct="1"/>
            <a:endParaRPr lang="en-US" altLang="en-US" sz="1300" dirty="0"/>
          </a:p>
        </p:txBody>
      </p:sp>
    </p:spTree>
    <p:extLst>
      <p:ext uri="{BB962C8B-B14F-4D97-AF65-F5344CB8AC3E}">
        <p14:creationId xmlns:p14="http://schemas.microsoft.com/office/powerpoint/2010/main" val="39611002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CA" dirty="0"/>
          </a:p>
          <a:p>
            <a:r>
              <a:rPr lang="en-CA" dirty="0"/>
              <a:t>- As an organization, we need to give people the tools to cope with issues at work, and at home.</a:t>
            </a:r>
          </a:p>
          <a:p>
            <a:endParaRPr lang="en-CA" dirty="0"/>
          </a:p>
          <a:p>
            <a:r>
              <a:rPr lang="en-CA" dirty="0"/>
              <a:t>- There are many resources available to you, such as:</a:t>
            </a:r>
          </a:p>
          <a:p>
            <a:endParaRPr lang="en-CA" dirty="0"/>
          </a:p>
          <a:p>
            <a:pPr defTabSz="949478">
              <a:defRPr/>
            </a:pPr>
            <a:r>
              <a:rPr lang="en-CA" baseline="0" dirty="0"/>
              <a:t>- Online training – via the Defence Learning Network specifically,</a:t>
            </a:r>
          </a:p>
          <a:p>
            <a:pPr defTabSz="949478">
              <a:defRPr/>
            </a:pPr>
            <a:r>
              <a:rPr lang="en-CA" baseline="0" dirty="0"/>
              <a:t>	- Mental Health in the Workplace for Managers and for Employees</a:t>
            </a:r>
          </a:p>
          <a:p>
            <a:pPr defTabSz="949478">
              <a:defRPr/>
            </a:pPr>
            <a:r>
              <a:rPr lang="en-CA" baseline="0" dirty="0"/>
              <a:t>	- Creating a Respectful Workplace </a:t>
            </a:r>
          </a:p>
          <a:p>
            <a:pPr defTabSz="949478">
              <a:defRPr/>
            </a:pPr>
            <a:r>
              <a:rPr lang="en-CA" baseline="0" dirty="0"/>
              <a:t>	- And other courses offered online through the Canada School of Public Service </a:t>
            </a:r>
          </a:p>
          <a:p>
            <a:pPr defTabSz="949478">
              <a:defRPr/>
            </a:pPr>
            <a:endParaRPr lang="en-CA" baseline="0" dirty="0"/>
          </a:p>
          <a:p>
            <a:pPr defTabSz="949478">
              <a:defRPr/>
            </a:pPr>
            <a:r>
              <a:rPr lang="en-CA" baseline="0" dirty="0"/>
              <a:t>- Classroom training at your Learning &amp; Career Centres:</a:t>
            </a:r>
          </a:p>
          <a:p>
            <a:pPr defTabSz="949478">
              <a:defRPr/>
            </a:pPr>
            <a:r>
              <a:rPr lang="en-CA" baseline="0" dirty="0"/>
              <a:t>	- Crucial Conversation – ½ day course – goal – to enable managers to practice having conversations and raising sensitive issues with employees experiencing mental health issues</a:t>
            </a:r>
          </a:p>
          <a:p>
            <a:pPr defTabSz="949478">
              <a:defRPr/>
            </a:pPr>
            <a:r>
              <a:rPr lang="en-CA" baseline="0" dirty="0"/>
              <a:t>	-  Your local LCC also offers the 2 day JLP (Joint Learning Program) Mental Health in the Workplace classroom course</a:t>
            </a:r>
          </a:p>
          <a:p>
            <a:pPr defTabSz="949478">
              <a:defRPr/>
            </a:pPr>
            <a:r>
              <a:rPr lang="en-CA" baseline="0" dirty="0"/>
              <a:t>	- Health Promotions also offers courses for both civilian and military</a:t>
            </a:r>
          </a:p>
          <a:p>
            <a:pPr defTabSz="949478">
              <a:defRPr/>
            </a:pPr>
            <a:endParaRPr lang="en-CA" baseline="0" dirty="0"/>
          </a:p>
          <a:p>
            <a:pPr marL="171450" indent="-171450" defTabSz="949478">
              <a:buFontTx/>
              <a:buChar char="-"/>
              <a:defRPr/>
            </a:pPr>
            <a:r>
              <a:rPr lang="en-CA" baseline="0" dirty="0"/>
              <a:t>EAP – Referral Agents across the country provide support and referral services – as well as access to mental health professionals though Health Canada’s EAS 1-800 service. </a:t>
            </a:r>
          </a:p>
          <a:p>
            <a:pPr marL="0" indent="0" defTabSz="949478">
              <a:buFontTx/>
              <a:buNone/>
              <a:defRPr/>
            </a:pPr>
            <a:endParaRPr lang="en-CA" baseline="0" dirty="0"/>
          </a:p>
          <a:p>
            <a:pPr defTabSz="949478">
              <a:defRPr/>
            </a:pPr>
            <a:r>
              <a:rPr lang="en-CA" baseline="0" dirty="0"/>
              <a:t>- The Centre of Expertise for Mental Health in the Workplace – on the TBS website is an excellent resource of information </a:t>
            </a:r>
          </a:p>
          <a:p>
            <a:pPr defTabSz="949478">
              <a:defRPr/>
            </a:pPr>
            <a:endParaRPr lang="en-CA" baseline="0" dirty="0"/>
          </a:p>
          <a:p>
            <a:pPr marL="174708" indent="-174708" defTabSz="949478">
              <a:buFontTx/>
              <a:buChar char="-"/>
              <a:defRPr/>
            </a:pPr>
            <a:r>
              <a:rPr lang="en-CA" baseline="0" dirty="0"/>
              <a:t>We will also be piloting the Not Myself Today campaign across the department – which is a workplace mental health initiative that equips managers and employees with information, tools and resources to help build a mentally healthy workplace</a:t>
            </a:r>
          </a:p>
          <a:p>
            <a:pPr marL="174708" indent="-174708" defTabSz="949478">
              <a:buFontTx/>
              <a:buChar char="-"/>
              <a:defRPr/>
            </a:pPr>
            <a:r>
              <a:rPr lang="en-CA" baseline="0" dirty="0"/>
              <a:t>Over the next few months, you will see communications from the PA team on mental health, using </a:t>
            </a:r>
          </a:p>
          <a:p>
            <a:pPr defTabSz="949478">
              <a:defRPr/>
            </a:pPr>
            <a:r>
              <a:rPr lang="en-CA" baseline="0" dirty="0"/>
              <a:t>-  This initiative is focused on 3 outcomes:</a:t>
            </a:r>
          </a:p>
          <a:p>
            <a:pPr marL="640594" lvl="1" indent="-174708" defTabSz="949478">
              <a:buFontTx/>
              <a:buChar char="-"/>
              <a:defRPr/>
            </a:pPr>
            <a:r>
              <a:rPr lang="en-CA" baseline="0" dirty="0"/>
              <a:t>Building awareness and understanding of mental health</a:t>
            </a:r>
          </a:p>
          <a:p>
            <a:pPr marL="640594" lvl="1" indent="-174708" defTabSz="949478">
              <a:buFontTx/>
              <a:buChar char="-"/>
              <a:defRPr/>
            </a:pPr>
            <a:r>
              <a:rPr lang="en-CA" baseline="0" dirty="0"/>
              <a:t>Reducing stigma</a:t>
            </a:r>
          </a:p>
          <a:p>
            <a:pPr marL="640594" lvl="1" indent="-174708" defTabSz="949478">
              <a:buFontTx/>
              <a:buChar char="-"/>
              <a:defRPr/>
            </a:pPr>
            <a:r>
              <a:rPr lang="en-CA" baseline="0" dirty="0"/>
              <a:t>Fostering safe and supportive work cultures</a:t>
            </a:r>
          </a:p>
          <a:p>
            <a:pPr defTabSz="949478">
              <a:defRPr/>
            </a:pPr>
            <a:r>
              <a:rPr lang="en-CA" baseline="0" dirty="0"/>
              <a:t>Which ties in very closely to our goal for this fiscal year – in raising awareness of mental health and building safe, healthy and supportive work environments.</a:t>
            </a:r>
          </a:p>
          <a:p>
            <a:pPr defTabSz="949478">
              <a:defRPr/>
            </a:pPr>
            <a:endParaRPr lang="en-CA" baseline="0" dirty="0"/>
          </a:p>
          <a:p>
            <a:pPr defTabSz="949478">
              <a:defRPr/>
            </a:pPr>
            <a:endParaRPr lang="en-CA" baseline="0" dirty="0"/>
          </a:p>
          <a:p>
            <a:pPr defTabSz="949478">
              <a:defRPr/>
            </a:pPr>
            <a:endParaRPr lang="en-CA" baseline="0" dirty="0"/>
          </a:p>
          <a:p>
            <a:endParaRPr lang="en-CA" dirty="0"/>
          </a:p>
          <a:p>
            <a:endParaRPr lang="en-CA" dirty="0"/>
          </a:p>
          <a:p>
            <a:pPr defTabSz="931774">
              <a:defRPr/>
            </a:pPr>
            <a:endParaRPr lang="en-CA" dirty="0"/>
          </a:p>
        </p:txBody>
      </p:sp>
      <p:sp>
        <p:nvSpPr>
          <p:cNvPr id="4" name="Slide Number Placeholder 3"/>
          <p:cNvSpPr>
            <a:spLocks noGrp="1"/>
          </p:cNvSpPr>
          <p:nvPr>
            <p:ph type="sldNum" sz="quarter" idx="10"/>
          </p:nvPr>
        </p:nvSpPr>
        <p:spPr/>
        <p:txBody>
          <a:bodyPr/>
          <a:lstStyle/>
          <a:p>
            <a:fld id="{5640B970-2FC9-4BF4-842D-F9909552C0E2}" type="slidenum">
              <a:rPr lang="en-CA" altLang="en-US" smtClean="0"/>
              <a:pPr/>
              <a:t>21</a:t>
            </a:fld>
            <a:endParaRPr lang="en-CA" altLang="en-US"/>
          </a:p>
        </p:txBody>
      </p:sp>
    </p:spTree>
    <p:extLst>
      <p:ext uri="{BB962C8B-B14F-4D97-AF65-F5344CB8AC3E}">
        <p14:creationId xmlns:p14="http://schemas.microsoft.com/office/powerpoint/2010/main" val="4220067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a:p>
        </p:txBody>
      </p:sp>
      <p:sp>
        <p:nvSpPr>
          <p:cNvPr id="4" name="Slide Number Placeholder 3"/>
          <p:cNvSpPr>
            <a:spLocks noGrp="1"/>
          </p:cNvSpPr>
          <p:nvPr>
            <p:ph type="sldNum" sz="quarter" idx="10"/>
          </p:nvPr>
        </p:nvSpPr>
        <p:spPr/>
        <p:txBody>
          <a:bodyPr/>
          <a:lstStyle/>
          <a:p>
            <a:fld id="{13387548-ABB8-4D55-9073-D207578177DC}" type="slidenum">
              <a:rPr lang="en-CA" altLang="en-US" smtClean="0"/>
              <a:pPr/>
              <a:t>3</a:t>
            </a:fld>
            <a:endParaRPr lang="en-CA" altLang="en-US"/>
          </a:p>
        </p:txBody>
      </p:sp>
    </p:spTree>
    <p:extLst>
      <p:ext uri="{BB962C8B-B14F-4D97-AF65-F5344CB8AC3E}">
        <p14:creationId xmlns:p14="http://schemas.microsoft.com/office/powerpoint/2010/main" val="699354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13387548-ABB8-4D55-9073-D207578177DC}" type="slidenum">
              <a:rPr lang="en-CA" altLang="en-US" smtClean="0"/>
              <a:pPr/>
              <a:t>4</a:t>
            </a:fld>
            <a:endParaRPr lang="en-CA" altLang="en-US"/>
          </a:p>
        </p:txBody>
      </p:sp>
    </p:spTree>
    <p:extLst>
      <p:ext uri="{BB962C8B-B14F-4D97-AF65-F5344CB8AC3E}">
        <p14:creationId xmlns:p14="http://schemas.microsoft.com/office/powerpoint/2010/main" val="17838533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13387548-ABB8-4D55-9073-D207578177DC}" type="slidenum">
              <a:rPr lang="en-CA" altLang="en-US" smtClean="0"/>
              <a:pPr/>
              <a:t>5</a:t>
            </a:fld>
            <a:endParaRPr lang="en-CA" altLang="en-US"/>
          </a:p>
        </p:txBody>
      </p:sp>
    </p:spTree>
    <p:extLst>
      <p:ext uri="{BB962C8B-B14F-4D97-AF65-F5344CB8AC3E}">
        <p14:creationId xmlns:p14="http://schemas.microsoft.com/office/powerpoint/2010/main" val="147282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13387548-ABB8-4D55-9073-D207578177DC}" type="slidenum">
              <a:rPr lang="en-CA" altLang="en-US" smtClean="0"/>
              <a:pPr/>
              <a:t>6</a:t>
            </a:fld>
            <a:endParaRPr lang="en-CA" altLang="en-US"/>
          </a:p>
        </p:txBody>
      </p:sp>
    </p:spTree>
    <p:extLst>
      <p:ext uri="{BB962C8B-B14F-4D97-AF65-F5344CB8AC3E}">
        <p14:creationId xmlns:p14="http://schemas.microsoft.com/office/powerpoint/2010/main" val="8730354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sz="1200" kern="1200" dirty="0">
              <a:solidFill>
                <a:schemeClr val="tx1"/>
              </a:solidFill>
              <a:effectLst/>
              <a:latin typeface="Arial"/>
              <a:ea typeface="ＭＳ Ｐゴシック" charset="0"/>
              <a:cs typeface="ＭＳ Ｐゴシック" charset="0"/>
            </a:endParaRPr>
          </a:p>
        </p:txBody>
      </p:sp>
      <p:sp>
        <p:nvSpPr>
          <p:cNvPr id="4" name="Slide Number Placeholder 3"/>
          <p:cNvSpPr>
            <a:spLocks noGrp="1"/>
          </p:cNvSpPr>
          <p:nvPr>
            <p:ph type="sldNum" sz="quarter" idx="10"/>
          </p:nvPr>
        </p:nvSpPr>
        <p:spPr/>
        <p:txBody>
          <a:bodyPr/>
          <a:lstStyle/>
          <a:p>
            <a:fld id="{13387548-ABB8-4D55-9073-D207578177DC}" type="slidenum">
              <a:rPr lang="en-CA" altLang="en-US" smtClean="0"/>
              <a:pPr/>
              <a:t>7</a:t>
            </a:fld>
            <a:endParaRPr lang="en-CA" altLang="en-US"/>
          </a:p>
        </p:txBody>
      </p:sp>
    </p:spTree>
    <p:extLst>
      <p:ext uri="{BB962C8B-B14F-4D97-AF65-F5344CB8AC3E}">
        <p14:creationId xmlns:p14="http://schemas.microsoft.com/office/powerpoint/2010/main" val="39133042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marR="0" lvl="0" indent="-174708" algn="l" defTabSz="931774" rtl="0" eaLnBrk="0" fontAlgn="base" latinLnBrk="0" hangingPunct="0">
              <a:lnSpc>
                <a:spcPct val="100000"/>
              </a:lnSpc>
              <a:spcBef>
                <a:spcPct val="30000"/>
              </a:spcBef>
              <a:spcAft>
                <a:spcPct val="0"/>
              </a:spcAft>
              <a:buClrTx/>
              <a:buSzTx/>
              <a:buFontTx/>
              <a:buChar char="-"/>
              <a:tabLst/>
              <a:defRPr/>
            </a:pPr>
            <a:r>
              <a:rPr lang="en-CA" baseline="0" dirty="0"/>
              <a:t>Canada’s new Defence Policy, </a:t>
            </a:r>
            <a:r>
              <a:rPr lang="en-CA" i="1" baseline="0" dirty="0"/>
              <a:t>Strong, Secure, Engaged</a:t>
            </a:r>
            <a:r>
              <a:rPr lang="en-CA" i="0" baseline="0" dirty="0"/>
              <a:t>, (or SSE) outlines the Department’s commitment to support our military members, their families, as well as our civilian employees- by “putting our people first”.  The </a:t>
            </a:r>
            <a:r>
              <a:rPr lang="en-CA" i="1" baseline="0" dirty="0"/>
              <a:t>Total Health and Wellness Strategy </a:t>
            </a:r>
            <a:r>
              <a:rPr lang="en-CA" i="0" baseline="0" dirty="0"/>
              <a:t>is a key component of SSE that supports the health and wellbeing of the Defence Team while building a safe, supportive, and respectful work environment.  </a:t>
            </a:r>
          </a:p>
          <a:p>
            <a:pPr marL="0" marR="0" lvl="0" indent="0" algn="l" defTabSz="931774" rtl="0" eaLnBrk="0" fontAlgn="base" latinLnBrk="0" hangingPunct="0">
              <a:lnSpc>
                <a:spcPct val="100000"/>
              </a:lnSpc>
              <a:spcBef>
                <a:spcPct val="30000"/>
              </a:spcBef>
              <a:spcAft>
                <a:spcPct val="0"/>
              </a:spcAft>
              <a:buClrTx/>
              <a:buSzTx/>
              <a:buFontTx/>
              <a:buNone/>
              <a:tabLst/>
              <a:defRPr/>
            </a:pPr>
            <a:endParaRPr lang="en-CA" baseline="0" dirty="0"/>
          </a:p>
          <a:p>
            <a:pPr marL="174708" indent="-174708" defTabSz="931774">
              <a:buFontTx/>
              <a:buChar char="-"/>
              <a:defRPr/>
            </a:pPr>
            <a:r>
              <a:rPr lang="en-CA" baseline="0" dirty="0"/>
              <a:t>Over the last 12 months, CMPC, ADM(HR-CIV) and VCDS have been working together and will be creating a joint “strategic framework” with common lines of effort and guiding principles with the military that will outline the Total health and wellness strategy.  </a:t>
            </a:r>
          </a:p>
          <a:p>
            <a:pPr marL="0" indent="0" defTabSz="931774">
              <a:buFontTx/>
              <a:buNone/>
              <a:defRPr/>
            </a:pPr>
            <a:endParaRPr lang="en-CA" baseline="0" dirty="0"/>
          </a:p>
          <a:p>
            <a:pPr marL="174708" marR="0" lvl="0" indent="-174708" algn="l" defTabSz="931774" rtl="0" eaLnBrk="0" fontAlgn="base" latinLnBrk="0" hangingPunct="0">
              <a:lnSpc>
                <a:spcPct val="100000"/>
              </a:lnSpc>
              <a:spcBef>
                <a:spcPct val="30000"/>
              </a:spcBef>
              <a:spcAft>
                <a:spcPct val="0"/>
              </a:spcAft>
              <a:buClrTx/>
              <a:buSzTx/>
              <a:buFontTx/>
              <a:buChar char="-"/>
              <a:tabLst/>
              <a:defRPr/>
            </a:pPr>
            <a:r>
              <a:rPr lang="en-CA" sz="1200" kern="1200" dirty="0">
                <a:solidFill>
                  <a:schemeClr val="tx1"/>
                </a:solidFill>
                <a:effectLst/>
                <a:latin typeface="Arial"/>
                <a:ea typeface="ＭＳ Ｐゴシック" charset="0"/>
                <a:cs typeface="ＭＳ Ｐゴシック" charset="0"/>
              </a:rPr>
              <a:t>The Strategy</a:t>
            </a:r>
            <a:r>
              <a:rPr lang="en-CA" sz="1200" kern="1200" baseline="0" dirty="0">
                <a:solidFill>
                  <a:schemeClr val="tx1"/>
                </a:solidFill>
                <a:effectLst/>
                <a:latin typeface="Arial"/>
                <a:ea typeface="ＭＳ Ｐゴシック" charset="0"/>
                <a:cs typeface="ＭＳ Ｐゴシック" charset="0"/>
              </a:rPr>
              <a:t> will focus on </a:t>
            </a:r>
            <a:r>
              <a:rPr lang="en-CA" sz="1200" kern="1200" dirty="0">
                <a:solidFill>
                  <a:schemeClr val="tx1"/>
                </a:solidFill>
                <a:effectLst/>
                <a:latin typeface="Arial"/>
                <a:ea typeface="ＭＳ Ｐゴシック" charset="0"/>
                <a:cs typeface="ＭＳ Ｐゴシック" charset="0"/>
              </a:rPr>
              <a:t>psychological well-being in the workplace (which is</a:t>
            </a:r>
            <a:r>
              <a:rPr lang="en-CA" sz="1200" kern="1200" baseline="0" dirty="0">
                <a:solidFill>
                  <a:schemeClr val="tx1"/>
                </a:solidFill>
                <a:effectLst/>
                <a:latin typeface="Arial"/>
                <a:ea typeface="ＭＳ Ｐゴシック" charset="0"/>
                <a:cs typeface="ＭＳ Ｐゴシック" charset="0"/>
              </a:rPr>
              <a:t> the National Standard for Psychological Health and Safety in the Workplace</a:t>
            </a:r>
            <a:r>
              <a:rPr lang="en-CA" sz="1200" kern="1200" dirty="0">
                <a:solidFill>
                  <a:schemeClr val="tx1"/>
                </a:solidFill>
                <a:effectLst/>
                <a:latin typeface="Arial"/>
                <a:ea typeface="ＭＳ Ｐゴシック" charset="0"/>
                <a:cs typeface="ＭＳ Ｐゴシック" charset="0"/>
              </a:rPr>
              <a:t>), the physical work environment (which is primarily</a:t>
            </a:r>
            <a:r>
              <a:rPr lang="en-CA" sz="1200" kern="1200" baseline="0" dirty="0">
                <a:solidFill>
                  <a:schemeClr val="tx1"/>
                </a:solidFill>
                <a:effectLst/>
                <a:latin typeface="Arial"/>
                <a:ea typeface="ＭＳ Ｐゴシック" charset="0"/>
                <a:cs typeface="ＭＳ Ｐゴシック" charset="0"/>
              </a:rPr>
              <a:t> Occupational Health &amp; Safety)</a:t>
            </a:r>
            <a:r>
              <a:rPr lang="en-CA" sz="1200" kern="1200" dirty="0">
                <a:solidFill>
                  <a:schemeClr val="tx1"/>
                </a:solidFill>
                <a:effectLst/>
                <a:latin typeface="Arial"/>
                <a:ea typeface="ＭＳ Ｐゴシック" charset="0"/>
                <a:cs typeface="ＭＳ Ｐゴシック" charset="0"/>
              </a:rPr>
              <a:t>, and personal health; including physical, mental, spiritual and familial aspects of employees and member’s lives. </a:t>
            </a:r>
          </a:p>
          <a:p>
            <a:pPr marL="174708" marR="0" lvl="0" indent="-174708" algn="l" defTabSz="931774" rtl="0" eaLnBrk="0" fontAlgn="base" latinLnBrk="0" hangingPunct="0">
              <a:lnSpc>
                <a:spcPct val="100000"/>
              </a:lnSpc>
              <a:spcBef>
                <a:spcPct val="30000"/>
              </a:spcBef>
              <a:spcAft>
                <a:spcPct val="0"/>
              </a:spcAft>
              <a:buClrTx/>
              <a:buSzTx/>
              <a:buFontTx/>
              <a:buChar char="-"/>
              <a:tabLst/>
              <a:defRPr/>
            </a:pPr>
            <a:endParaRPr lang="en-CA" sz="1200" kern="1200" dirty="0">
              <a:solidFill>
                <a:schemeClr val="tx1"/>
              </a:solidFill>
              <a:effectLst/>
              <a:latin typeface="Arial"/>
              <a:ea typeface="ＭＳ Ｐゴシック" charset="0"/>
              <a:cs typeface="ＭＳ Ｐゴシック" charset="0"/>
            </a:endParaRPr>
          </a:p>
          <a:p>
            <a:pPr marL="174708" marR="0" lvl="0" indent="-174708" algn="l" defTabSz="931774" rtl="0" eaLnBrk="0" fontAlgn="base" latinLnBrk="0" hangingPunct="0">
              <a:lnSpc>
                <a:spcPct val="100000"/>
              </a:lnSpc>
              <a:spcBef>
                <a:spcPct val="30000"/>
              </a:spcBef>
              <a:spcAft>
                <a:spcPct val="0"/>
              </a:spcAft>
              <a:buClrTx/>
              <a:buSzTx/>
              <a:buFontTx/>
              <a:buChar char="-"/>
              <a:tabLst/>
              <a:defRPr/>
            </a:pPr>
            <a:r>
              <a:rPr lang="en-CA" sz="1200" kern="1200" dirty="0">
                <a:solidFill>
                  <a:schemeClr val="tx1"/>
                </a:solidFill>
                <a:effectLst/>
                <a:latin typeface="Arial"/>
                <a:ea typeface="ＭＳ Ｐゴシック" charset="0"/>
                <a:cs typeface="ＭＳ Ｐゴシック" charset="0"/>
              </a:rPr>
              <a:t>It</a:t>
            </a:r>
            <a:r>
              <a:rPr lang="en-CA" sz="1200" kern="1200" baseline="0" dirty="0">
                <a:solidFill>
                  <a:schemeClr val="tx1"/>
                </a:solidFill>
                <a:effectLst/>
                <a:latin typeface="Arial"/>
                <a:ea typeface="ＭＳ Ｐゴシック" charset="0"/>
                <a:cs typeface="ＭＳ Ｐゴシック" charset="0"/>
              </a:rPr>
              <a:t> will promote a shared responsibility between the individual and the organization and promote a culture  of healthy behaviour within the DND/CAF. </a:t>
            </a:r>
            <a:endParaRPr lang="en-CA" sz="1200" kern="1200" dirty="0">
              <a:solidFill>
                <a:schemeClr val="tx1"/>
              </a:solidFill>
              <a:effectLst/>
              <a:latin typeface="Arial"/>
              <a:ea typeface="ＭＳ Ｐゴシック" charset="0"/>
              <a:cs typeface="ＭＳ Ｐゴシック" charset="0"/>
            </a:endParaRPr>
          </a:p>
          <a:p>
            <a:pPr marL="174708" indent="-174708" defTabSz="931774">
              <a:buFontTx/>
              <a:buChar char="-"/>
              <a:defRPr/>
            </a:pPr>
            <a:endParaRPr lang="en-CA" baseline="0" dirty="0"/>
          </a:p>
          <a:p>
            <a:pPr marL="174708" marR="0" lvl="0" indent="-174708" algn="l" defTabSz="931774" rtl="0" eaLnBrk="0" fontAlgn="base" latinLnBrk="0" hangingPunct="0">
              <a:lnSpc>
                <a:spcPct val="100000"/>
              </a:lnSpc>
              <a:spcBef>
                <a:spcPct val="30000"/>
              </a:spcBef>
              <a:spcAft>
                <a:spcPct val="0"/>
              </a:spcAft>
              <a:buClrTx/>
              <a:buSzTx/>
              <a:buFontTx/>
              <a:buChar char="-"/>
              <a:tabLst/>
              <a:defRPr/>
            </a:pPr>
            <a:r>
              <a:rPr lang="en-CA" sz="1200" kern="1200" dirty="0">
                <a:solidFill>
                  <a:schemeClr val="tx1"/>
                </a:solidFill>
                <a:effectLst/>
                <a:latin typeface="Arial"/>
                <a:ea typeface="ＭＳ Ｐゴシック" charset="0"/>
                <a:cs typeface="ＭＳ Ｐゴシック" charset="0"/>
              </a:rPr>
              <a:t>The mental health and workplace well-being of Defence civilians is critical to the success of our</a:t>
            </a:r>
            <a:r>
              <a:rPr lang="en-CA" sz="1200" kern="1200" baseline="0" dirty="0">
                <a:solidFill>
                  <a:schemeClr val="tx1"/>
                </a:solidFill>
                <a:effectLst/>
                <a:latin typeface="Arial"/>
                <a:ea typeface="ＭＳ Ｐゴシック" charset="0"/>
                <a:cs typeface="ＭＳ Ｐゴシック" charset="0"/>
              </a:rPr>
              <a:t> organization.  Senior leaders, through the SSE and THWS </a:t>
            </a:r>
            <a:r>
              <a:rPr lang="en-CA" sz="1200" kern="1200" dirty="0">
                <a:solidFill>
                  <a:schemeClr val="tx1"/>
                </a:solidFill>
                <a:effectLst/>
                <a:latin typeface="Arial"/>
                <a:ea typeface="ＭＳ Ｐゴシック" charset="0"/>
                <a:cs typeface="ＭＳ Ｐゴシック" charset="0"/>
              </a:rPr>
              <a:t>are committed to providing employees with a healthy, supportive workplace and the mental health and other support services they require.  </a:t>
            </a:r>
          </a:p>
          <a:p>
            <a:pPr marL="0" indent="0">
              <a:buFontTx/>
              <a:buNone/>
            </a:pPr>
            <a:endParaRPr lang="en-CA" baseline="0" dirty="0"/>
          </a:p>
          <a:p>
            <a:r>
              <a:rPr lang="en-CA" sz="1200" kern="1200" dirty="0">
                <a:solidFill>
                  <a:schemeClr val="tx1"/>
                </a:solidFill>
                <a:effectLst/>
                <a:latin typeface="Arial"/>
                <a:ea typeface="ＭＳ Ｐゴシック" charset="0"/>
                <a:cs typeface="ＭＳ Ｐゴシック" charset="0"/>
              </a:rPr>
              <a:t> </a:t>
            </a:r>
            <a:endParaRPr lang="en-CA" dirty="0"/>
          </a:p>
        </p:txBody>
      </p:sp>
      <p:sp>
        <p:nvSpPr>
          <p:cNvPr id="4" name="Slide Number Placeholder 3"/>
          <p:cNvSpPr>
            <a:spLocks noGrp="1"/>
          </p:cNvSpPr>
          <p:nvPr>
            <p:ph type="sldNum" sz="quarter" idx="10"/>
          </p:nvPr>
        </p:nvSpPr>
        <p:spPr/>
        <p:txBody>
          <a:bodyPr/>
          <a:lstStyle/>
          <a:p>
            <a:fld id="{5640B970-2FC9-4BF4-842D-F9909552C0E2}" type="slidenum">
              <a:rPr lang="en-CA" altLang="en-US" smtClean="0"/>
              <a:pPr/>
              <a:t>8</a:t>
            </a:fld>
            <a:endParaRPr lang="en-CA" altLang="en-US"/>
          </a:p>
        </p:txBody>
      </p:sp>
    </p:spTree>
    <p:extLst>
      <p:ext uri="{BB962C8B-B14F-4D97-AF65-F5344CB8AC3E}">
        <p14:creationId xmlns:p14="http://schemas.microsoft.com/office/powerpoint/2010/main" val="26690673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defTabSz="931774">
              <a:buFontTx/>
              <a:buChar char="-"/>
              <a:defRPr/>
            </a:pPr>
            <a:r>
              <a:rPr lang="en-CA" dirty="0"/>
              <a:t>We</a:t>
            </a:r>
            <a:r>
              <a:rPr lang="en-CA" baseline="0" dirty="0"/>
              <a:t> believe that the health and well-being of Defence Team members is </a:t>
            </a:r>
            <a:r>
              <a:rPr lang="en-CA" b="1" i="1" baseline="0" dirty="0"/>
              <a:t>a shared responsibility</a:t>
            </a:r>
            <a:r>
              <a:rPr lang="en-CA" b="0" i="0" baseline="0" dirty="0"/>
              <a:t> between the employee and the organization</a:t>
            </a:r>
          </a:p>
          <a:p>
            <a:pPr marL="174708" indent="-174708">
              <a:buFontTx/>
              <a:buChar char="-"/>
            </a:pPr>
            <a:r>
              <a:rPr lang="en-CA" dirty="0"/>
              <a:t>Managers and supervisors may be among the first to notice changes in behaviour that may indicate a mental health problem or illness, and play a key role in supporting their employees’ mental health issues </a:t>
            </a:r>
          </a:p>
          <a:p>
            <a:pPr marL="174708" indent="-174708">
              <a:buFontTx/>
              <a:buChar char="-"/>
            </a:pPr>
            <a:r>
              <a:rPr lang="en-CA" dirty="0"/>
              <a:t>But we all have a responsibility – regardless of our position in the organization – from encouraging people to talk about and take care of mental health, to having someone living with a mental illness feel they are not alone, to encouraging someone to reach out for help</a:t>
            </a:r>
          </a:p>
          <a:p>
            <a:pPr marL="174708" indent="-174708">
              <a:buFontTx/>
              <a:buChar char="-"/>
            </a:pPr>
            <a:r>
              <a:rPr lang="en-CA" dirty="0"/>
              <a:t>Daily interactions count when it comes to creating a healthy and respectful work environment</a:t>
            </a:r>
          </a:p>
          <a:p>
            <a:pPr marL="174708" indent="-174708">
              <a:buFontTx/>
              <a:buChar char="-"/>
            </a:pPr>
            <a:r>
              <a:rPr lang="en-CA" dirty="0"/>
              <a:t>This is why raising awareness of mental health issues and activities such as </a:t>
            </a:r>
            <a:r>
              <a:rPr lang="en-CA" sz="1200" dirty="0"/>
              <a:t>today’s forum are so important</a:t>
            </a:r>
          </a:p>
          <a:p>
            <a:pPr marL="174708" indent="-174708">
              <a:buFontTx/>
              <a:buChar char="-"/>
            </a:pPr>
            <a:endParaRPr lang="en-CA" sz="1200" b="0" i="0" baseline="0" dirty="0"/>
          </a:p>
        </p:txBody>
      </p:sp>
      <p:sp>
        <p:nvSpPr>
          <p:cNvPr id="4" name="Slide Number Placeholder 3"/>
          <p:cNvSpPr>
            <a:spLocks noGrp="1"/>
          </p:cNvSpPr>
          <p:nvPr>
            <p:ph type="sldNum" sz="quarter" idx="10"/>
          </p:nvPr>
        </p:nvSpPr>
        <p:spPr/>
        <p:txBody>
          <a:bodyPr/>
          <a:lstStyle/>
          <a:p>
            <a:fld id="{5640B970-2FC9-4BF4-842D-F9909552C0E2}" type="slidenum">
              <a:rPr lang="en-CA" altLang="en-US" smtClean="0"/>
              <a:pPr/>
              <a:t>9</a:t>
            </a:fld>
            <a:endParaRPr lang="en-CA" altLang="en-US"/>
          </a:p>
        </p:txBody>
      </p:sp>
    </p:spTree>
    <p:extLst>
      <p:ext uri="{BB962C8B-B14F-4D97-AF65-F5344CB8AC3E}">
        <p14:creationId xmlns:p14="http://schemas.microsoft.com/office/powerpoint/2010/main" val="14351572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 name="Title 3"/>
          <p:cNvSpPr>
            <a:spLocks noGrp="1"/>
          </p:cNvSpPr>
          <p:nvPr>
            <p:ph type="ctrTitle"/>
          </p:nvPr>
        </p:nvSpPr>
        <p:spPr>
          <a:xfrm>
            <a:off x="1082203" y="2132856"/>
            <a:ext cx="6984776" cy="1872209"/>
          </a:xfrm>
        </p:spPr>
        <p:txBody>
          <a:bodyPr anchor="b">
            <a:noAutofit/>
          </a:bodyPr>
          <a:lstStyle>
            <a:lvl1pPr algn="ctr">
              <a:defRPr sz="3600">
                <a:solidFill>
                  <a:srgbClr val="20558A"/>
                </a:solidFill>
                <a:latin typeface="Arial"/>
              </a:defRPr>
            </a:lvl1pPr>
          </a:lstStyle>
          <a:p>
            <a:r>
              <a:rPr lang="en-US"/>
              <a:t>Click to edit Master title style</a:t>
            </a:r>
            <a:endParaRPr lang="en-CA" dirty="0"/>
          </a:p>
        </p:txBody>
      </p:sp>
      <p:sp>
        <p:nvSpPr>
          <p:cNvPr id="10" name="Subtitle 4"/>
          <p:cNvSpPr>
            <a:spLocks noGrp="1"/>
          </p:cNvSpPr>
          <p:nvPr>
            <p:ph type="subTitle" idx="1"/>
          </p:nvPr>
        </p:nvSpPr>
        <p:spPr>
          <a:xfrm>
            <a:off x="1082409" y="4293096"/>
            <a:ext cx="6988787" cy="1008113"/>
          </a:xfrm>
        </p:spPr>
        <p:txBody>
          <a:bodyPr>
            <a:normAutofit/>
          </a:bodyPr>
          <a:lstStyle>
            <a:lvl1pPr marL="0" indent="0" algn="ctr">
              <a:buNone/>
              <a:defRPr sz="1800">
                <a:solidFill>
                  <a:srgbClr val="20558A"/>
                </a:solidFill>
              </a:defRPr>
            </a:lvl1pPr>
          </a:lstStyle>
          <a:p>
            <a:r>
              <a:rPr lang="en-US"/>
              <a:t>Click to edit Master subtitle style</a:t>
            </a:r>
            <a:endParaRPr lang="en-CA" dirty="0"/>
          </a:p>
        </p:txBody>
      </p:sp>
    </p:spTree>
    <p:extLst>
      <p:ext uri="{BB962C8B-B14F-4D97-AF65-F5344CB8AC3E}">
        <p14:creationId xmlns:p14="http://schemas.microsoft.com/office/powerpoint/2010/main" val="3033026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914400"/>
          </a:xfrm>
        </p:spPr>
        <p:txBody>
          <a:bodyPr>
            <a:normAutofit/>
          </a:bodyPr>
          <a:lstStyle>
            <a:lvl1pPr algn="l">
              <a:defRPr sz="2800" b="1">
                <a:latin typeface="Arial"/>
              </a:defRPr>
            </a:lvl1pPr>
          </a:lstStyle>
          <a:p>
            <a:r>
              <a:rPr lang="en-US"/>
              <a:t>Click to edit Master title style</a:t>
            </a:r>
            <a:endParaRPr lang="en-CA" dirty="0"/>
          </a:p>
        </p:txBody>
      </p:sp>
      <p:sp>
        <p:nvSpPr>
          <p:cNvPr id="3" name="Content Placeholder 2"/>
          <p:cNvSpPr>
            <a:spLocks noGrp="1"/>
          </p:cNvSpPr>
          <p:nvPr>
            <p:ph idx="1"/>
          </p:nvPr>
        </p:nvSpPr>
        <p:spPr>
          <a:xfrm>
            <a:off x="457200" y="2286000"/>
            <a:ext cx="8229600" cy="3657600"/>
          </a:xfrm>
        </p:spPr>
        <p:txBody>
          <a:bodyPr/>
          <a:lstStyle>
            <a:lvl1pPr>
              <a:defRPr>
                <a:latin typeface="Arial"/>
              </a:defRPr>
            </a:lvl1pPr>
            <a:lvl2pPr>
              <a:defRPr>
                <a:latin typeface="Arial"/>
              </a:defRPr>
            </a:lvl2pPr>
            <a:lvl3pPr>
              <a:defRPr>
                <a:latin typeface="Arial"/>
              </a:defRPr>
            </a:lvl3pPr>
            <a:lvl4pPr>
              <a:defRPr>
                <a:latin typeface="Arial"/>
              </a:defRPr>
            </a:lvl4pPr>
            <a:lvl5pPr>
              <a:defRPr>
                <a:latin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4" name="Date Placeholder 3"/>
          <p:cNvSpPr>
            <a:spLocks noGrp="1"/>
          </p:cNvSpPr>
          <p:nvPr>
            <p:ph type="dt" sz="half" idx="10"/>
          </p:nvPr>
        </p:nvSpPr>
        <p:spPr/>
        <p:txBody>
          <a:bodyPr/>
          <a:lstStyle>
            <a:lvl1pPr>
              <a:defRPr/>
            </a:lvl1pPr>
          </a:lstStyle>
          <a:p>
            <a:fld id="{27026D44-E1B6-4BF3-8567-FC23FAEC14C5}" type="datetime1">
              <a:rPr lang="en-CA" altLang="en-US"/>
              <a:pPr/>
              <a:t>2019-05-15</a:t>
            </a:fld>
            <a:endParaRPr lang="en-CA" altLang="en-US"/>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fld id="{D6DDC4C8-7CF5-4F63-BC1C-A8492A6323A0}" type="slidenum">
              <a:rPr lang="en-CA" altLang="en-US"/>
              <a:pPr/>
              <a:t>‹#›</a:t>
            </a:fld>
            <a:endParaRPr lang="en-CA" altLang="en-US"/>
          </a:p>
        </p:txBody>
      </p:sp>
    </p:spTree>
    <p:extLst>
      <p:ext uri="{BB962C8B-B14F-4D97-AF65-F5344CB8AC3E}">
        <p14:creationId xmlns:p14="http://schemas.microsoft.com/office/powerpoint/2010/main" val="17264818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052513"/>
            <a:ext cx="8229600"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endParaRPr lang="en-CA" altLang="en-US"/>
          </a:p>
        </p:txBody>
      </p:sp>
      <p:sp>
        <p:nvSpPr>
          <p:cNvPr id="1027" name="Text Placeholder 2"/>
          <p:cNvSpPr>
            <a:spLocks noGrp="1"/>
          </p:cNvSpPr>
          <p:nvPr>
            <p:ph type="body" idx="1"/>
          </p:nvPr>
        </p:nvSpPr>
        <p:spPr bwMode="auto">
          <a:xfrm>
            <a:off x="457200" y="2286000"/>
            <a:ext cx="82296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CA" alt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000000"/>
                </a:solidFill>
                <a:cs typeface="Arial" pitchFamily="34" charset="0"/>
              </a:defRPr>
            </a:lvl1pPr>
          </a:lstStyle>
          <a:p>
            <a:fld id="{D8264FE8-105A-4BA6-A2D3-1BD4682CCFD0}" type="datetime1">
              <a:rPr lang="en-CA" altLang="en-US"/>
              <a:pPr/>
              <a:t>2019-05-15</a:t>
            </a:fld>
            <a:endParaRPr lang="en-CA"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rgbClr val="000000"/>
                </a:solidFill>
                <a:latin typeface="Arial"/>
                <a:ea typeface="+mn-ea"/>
                <a:cs typeface="Arial"/>
              </a:defRPr>
            </a:lvl1pPr>
          </a:lstStyle>
          <a:p>
            <a:pPr>
              <a:defRPr/>
            </a:pPr>
            <a:endParaRPr lang="en-C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000000"/>
                </a:solidFill>
                <a:cs typeface="Arial" pitchFamily="34" charset="0"/>
              </a:defRPr>
            </a:lvl1pPr>
          </a:lstStyle>
          <a:p>
            <a:fld id="{DE3558E2-FD05-431D-8222-7076AD7A65F9}" type="slidenum">
              <a:rPr lang="en-CA" altLang="en-US"/>
              <a:pPr/>
              <a:t>‹#›</a:t>
            </a:fld>
            <a:endParaRPr lang="en-CA" altLang="en-US"/>
          </a:p>
        </p:txBody>
      </p:sp>
    </p:spTree>
  </p:cSld>
  <p:clrMap bg1="lt1" tx1="dk1" bg2="lt2" tx2="dk2" accent1="accent1" accent2="accent2" accent3="accent3" accent4="accent4" accent5="accent5" accent6="accent6" hlink="hlink" folHlink="folHlink"/>
  <p:sldLayoutIdLst>
    <p:sldLayoutId id="2147483662" r:id="rId1"/>
    <p:sldLayoutId id="2147483661" r:id="rId2"/>
  </p:sldLayoutIdLst>
  <p:hf hdr="0" ftr="0" dt="0"/>
  <p:txStyles>
    <p:titleStyle>
      <a:lvl1pPr algn="l" rtl="0" eaLnBrk="1" fontAlgn="base" hangingPunct="1">
        <a:spcBef>
          <a:spcPct val="0"/>
        </a:spcBef>
        <a:spcAft>
          <a:spcPct val="0"/>
        </a:spcAft>
        <a:defRPr sz="3200" b="1" kern="1200">
          <a:solidFill>
            <a:srgbClr val="20558A"/>
          </a:solidFill>
          <a:latin typeface="Arial"/>
          <a:ea typeface="ＭＳ Ｐゴシック" charset="0"/>
          <a:cs typeface="Arial"/>
        </a:defRPr>
      </a:lvl1pPr>
      <a:lvl2pPr algn="l" rtl="0" eaLnBrk="1" fontAlgn="base" hangingPunct="1">
        <a:spcBef>
          <a:spcPct val="0"/>
        </a:spcBef>
        <a:spcAft>
          <a:spcPct val="0"/>
        </a:spcAft>
        <a:defRPr sz="3200" b="1">
          <a:solidFill>
            <a:srgbClr val="20558A"/>
          </a:solidFill>
          <a:latin typeface="Arial" charset="0"/>
          <a:ea typeface="ＭＳ Ｐゴシック" charset="0"/>
        </a:defRPr>
      </a:lvl2pPr>
      <a:lvl3pPr algn="l" rtl="0" eaLnBrk="1" fontAlgn="base" hangingPunct="1">
        <a:spcBef>
          <a:spcPct val="0"/>
        </a:spcBef>
        <a:spcAft>
          <a:spcPct val="0"/>
        </a:spcAft>
        <a:defRPr sz="3200" b="1">
          <a:solidFill>
            <a:srgbClr val="20558A"/>
          </a:solidFill>
          <a:latin typeface="Arial" charset="0"/>
          <a:ea typeface="ＭＳ Ｐゴシック" charset="0"/>
        </a:defRPr>
      </a:lvl3pPr>
      <a:lvl4pPr algn="l" rtl="0" eaLnBrk="1" fontAlgn="base" hangingPunct="1">
        <a:spcBef>
          <a:spcPct val="0"/>
        </a:spcBef>
        <a:spcAft>
          <a:spcPct val="0"/>
        </a:spcAft>
        <a:defRPr sz="3200" b="1">
          <a:solidFill>
            <a:srgbClr val="20558A"/>
          </a:solidFill>
          <a:latin typeface="Arial" charset="0"/>
          <a:ea typeface="ＭＳ Ｐゴシック" charset="0"/>
        </a:defRPr>
      </a:lvl4pPr>
      <a:lvl5pPr algn="l" rtl="0" eaLnBrk="1" fontAlgn="base" hangingPunct="1">
        <a:spcBef>
          <a:spcPct val="0"/>
        </a:spcBef>
        <a:spcAft>
          <a:spcPct val="0"/>
        </a:spcAft>
        <a:defRPr sz="3200" b="1">
          <a:solidFill>
            <a:srgbClr val="20558A"/>
          </a:solidFill>
          <a:latin typeface="Arial" charset="0"/>
          <a:ea typeface="ＭＳ Ｐゴシック" charset="0"/>
        </a:defRPr>
      </a:lvl5pPr>
      <a:lvl6pPr marL="457200" algn="l" rtl="0" eaLnBrk="1" fontAlgn="base" hangingPunct="1">
        <a:spcBef>
          <a:spcPct val="0"/>
        </a:spcBef>
        <a:spcAft>
          <a:spcPct val="0"/>
        </a:spcAft>
        <a:defRPr sz="2800" b="1">
          <a:solidFill>
            <a:srgbClr val="20558A"/>
          </a:solidFill>
          <a:latin typeface="Arial" charset="0"/>
          <a:ea typeface="ＭＳ Ｐゴシック" charset="0"/>
        </a:defRPr>
      </a:lvl6pPr>
      <a:lvl7pPr marL="914400" algn="l" rtl="0" eaLnBrk="1" fontAlgn="base" hangingPunct="1">
        <a:spcBef>
          <a:spcPct val="0"/>
        </a:spcBef>
        <a:spcAft>
          <a:spcPct val="0"/>
        </a:spcAft>
        <a:defRPr sz="2800" b="1">
          <a:solidFill>
            <a:srgbClr val="20558A"/>
          </a:solidFill>
          <a:latin typeface="Arial" charset="0"/>
          <a:ea typeface="ＭＳ Ｐゴシック" charset="0"/>
        </a:defRPr>
      </a:lvl7pPr>
      <a:lvl8pPr marL="1371600" algn="l" rtl="0" eaLnBrk="1" fontAlgn="base" hangingPunct="1">
        <a:spcBef>
          <a:spcPct val="0"/>
        </a:spcBef>
        <a:spcAft>
          <a:spcPct val="0"/>
        </a:spcAft>
        <a:defRPr sz="2800" b="1">
          <a:solidFill>
            <a:srgbClr val="20558A"/>
          </a:solidFill>
          <a:latin typeface="Arial" charset="0"/>
          <a:ea typeface="ＭＳ Ｐゴシック" charset="0"/>
        </a:defRPr>
      </a:lvl8pPr>
      <a:lvl9pPr marL="1828800" algn="l" rtl="0" eaLnBrk="1" fontAlgn="base" hangingPunct="1">
        <a:spcBef>
          <a:spcPct val="0"/>
        </a:spcBef>
        <a:spcAft>
          <a:spcPct val="0"/>
        </a:spcAft>
        <a:defRPr sz="2800" b="1">
          <a:solidFill>
            <a:srgbClr val="20558A"/>
          </a:solidFill>
          <a:latin typeface="Arial" charset="0"/>
          <a:ea typeface="ＭＳ Ｐゴシック" charset="0"/>
        </a:defRPr>
      </a:lvl9pPr>
    </p:titleStyle>
    <p:bodyStyle>
      <a:lvl1pPr marL="342900" indent="-342900" algn="l" rtl="0" eaLnBrk="1" fontAlgn="base" hangingPunct="1">
        <a:spcBef>
          <a:spcPct val="20000"/>
        </a:spcBef>
        <a:spcAft>
          <a:spcPct val="0"/>
        </a:spcAft>
        <a:buFont typeface="Arial" pitchFamily="34" charset="0"/>
        <a:buChar char="•"/>
        <a:defRPr sz="2800" kern="1200">
          <a:solidFill>
            <a:srgbClr val="000000"/>
          </a:solidFill>
          <a:latin typeface="Arial"/>
          <a:ea typeface="ＭＳ Ｐゴシック" charset="0"/>
          <a:cs typeface="Arial"/>
        </a:defRPr>
      </a:lvl1pPr>
      <a:lvl2pPr marL="742950" indent="-285750" algn="l" rtl="0" eaLnBrk="1" fontAlgn="base" hangingPunct="1">
        <a:spcBef>
          <a:spcPct val="20000"/>
        </a:spcBef>
        <a:spcAft>
          <a:spcPct val="0"/>
        </a:spcAft>
        <a:buFont typeface="Arial" pitchFamily="34" charset="0"/>
        <a:buChar char="–"/>
        <a:defRPr sz="2400" kern="1200">
          <a:solidFill>
            <a:srgbClr val="000000"/>
          </a:solidFill>
          <a:latin typeface="Arial"/>
          <a:ea typeface="ＭＳ Ｐゴシック" charset="0"/>
          <a:cs typeface="Arial"/>
        </a:defRPr>
      </a:lvl2pPr>
      <a:lvl3pPr marL="1143000" indent="-228600" algn="l" rtl="0" eaLnBrk="1" fontAlgn="base" hangingPunct="1">
        <a:spcBef>
          <a:spcPct val="20000"/>
        </a:spcBef>
        <a:spcAft>
          <a:spcPct val="0"/>
        </a:spcAft>
        <a:buFont typeface="Arial" pitchFamily="34" charset="0"/>
        <a:buChar char="•"/>
        <a:defRPr sz="2000" kern="1200">
          <a:solidFill>
            <a:srgbClr val="000000"/>
          </a:solidFill>
          <a:latin typeface="Arial"/>
          <a:ea typeface="ＭＳ Ｐゴシック" charset="0"/>
          <a:cs typeface="Arial"/>
        </a:defRPr>
      </a:lvl3pPr>
      <a:lvl4pPr marL="1600200" indent="-228600" algn="l" rtl="0" eaLnBrk="1" fontAlgn="base" hangingPunct="1">
        <a:spcBef>
          <a:spcPct val="20000"/>
        </a:spcBef>
        <a:spcAft>
          <a:spcPct val="0"/>
        </a:spcAft>
        <a:buFont typeface="Arial" pitchFamily="34" charset="0"/>
        <a:buChar char="–"/>
        <a:defRPr kern="1200">
          <a:solidFill>
            <a:srgbClr val="000000"/>
          </a:solidFill>
          <a:latin typeface="Arial"/>
          <a:ea typeface="ＭＳ Ｐゴシック" charset="0"/>
          <a:cs typeface="Arial"/>
        </a:defRPr>
      </a:lvl4pPr>
      <a:lvl5pPr marL="2057400" indent="-228600" algn="l" rtl="0" eaLnBrk="1" fontAlgn="base" hangingPunct="1">
        <a:spcBef>
          <a:spcPct val="20000"/>
        </a:spcBef>
        <a:spcAft>
          <a:spcPct val="0"/>
        </a:spcAft>
        <a:buFont typeface="Arial" pitchFamily="34" charset="0"/>
        <a:buChar char="»"/>
        <a:defRPr kern="1200">
          <a:solidFill>
            <a:srgbClr val="000000"/>
          </a:solidFill>
          <a:latin typeface="Arial"/>
          <a:ea typeface="ＭＳ Ｐゴシック" charset="0"/>
          <a:cs typeface="Arial"/>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tags" Target="../tags/tag34.xml"/><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tags" Target="../tags/tag43.xml"/><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image" Target="../media/image3.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tags" Target="../tags/tag53.xml"/><Relationship Id="rId7" Type="http://schemas.openxmlformats.org/officeDocument/2006/relationships/image" Target="../media/image4.png"/><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notesSlide" Target="../notesSlides/notesSlide16.xml"/><Relationship Id="rId5" Type="http://schemas.openxmlformats.org/officeDocument/2006/relationships/slideLayout" Target="../slideLayouts/slideLayout2.xml"/><Relationship Id="rId4" Type="http://schemas.openxmlformats.org/officeDocument/2006/relationships/tags" Target="../tags/tag54.xml"/></Relationships>
</file>

<file path=ppt/slides/_rels/slide17.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image" Target="../media/image5.png"/><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image" Target="../media/image6.png"/><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63.xml"/><Relationship Id="rId7" Type="http://schemas.openxmlformats.org/officeDocument/2006/relationships/image" Target="../media/image6.png"/><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notesSlide" Target="../notesSlides/notesSlide19.xml"/><Relationship Id="rId5" Type="http://schemas.openxmlformats.org/officeDocument/2006/relationships/slideLayout" Target="../slideLayouts/slideLayout2.xml"/><Relationship Id="rId4" Type="http://schemas.openxmlformats.org/officeDocument/2006/relationships/tags" Target="../tags/tag64.xml"/></Relationships>
</file>

<file path=ppt/slides/_rels/slide2.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tags" Target="../tags/tag67.xml"/><Relationship Id="rId7" Type="http://schemas.openxmlformats.org/officeDocument/2006/relationships/image" Target="../media/image6.png"/><Relationship Id="rId2" Type="http://schemas.openxmlformats.org/officeDocument/2006/relationships/tags" Target="../tags/tag66.xml"/><Relationship Id="rId1" Type="http://schemas.openxmlformats.org/officeDocument/2006/relationships/tags" Target="../tags/tag65.xml"/><Relationship Id="rId6" Type="http://schemas.openxmlformats.org/officeDocument/2006/relationships/notesSlide" Target="../notesSlides/notesSlide20.xml"/><Relationship Id="rId5" Type="http://schemas.openxmlformats.org/officeDocument/2006/relationships/slideLayout" Target="../slideLayouts/slideLayout2.xml"/><Relationship Id="rId4" Type="http://schemas.openxmlformats.org/officeDocument/2006/relationships/tags" Target="../tags/tag68.xml"/></Relationships>
</file>

<file path=ppt/slides/_rels/slide21.xml.rels><?xml version="1.0" encoding="UTF-8" standalone="yes"?>
<Relationships xmlns="http://schemas.openxmlformats.org/package/2006/relationships"><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ags" Target="../tags/tag69.xml"/><Relationship Id="rId5" Type="http://schemas.openxmlformats.org/officeDocument/2006/relationships/notesSlide" Target="../notesSlides/notesSlide21.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3.xml"/><Relationship Id="rId1" Type="http://schemas.openxmlformats.org/officeDocument/2006/relationships/tags" Target="../tags/tag72.xml"/></Relationships>
</file>

<file path=ppt/slides/_rels/slide3.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2.xml"/><Relationship Id="rId7" Type="http://schemas.openxmlformats.org/officeDocument/2006/relationships/tags" Target="../tags/tag16.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9"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31.xml"/><Relationship Id="rId7" Type="http://schemas.openxmlformats.org/officeDocument/2006/relationships/notesSlide" Target="../notesSlides/notesSlide9.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slideLayout" Target="../slideLayouts/slideLayout2.xml"/><Relationship Id="rId5" Type="http://schemas.openxmlformats.org/officeDocument/2006/relationships/tags" Target="../tags/tag33.xml"/><Relationship Id="rId4" Type="http://schemas.openxmlformats.org/officeDocument/2006/relationships/tags" Target="../tags/tag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itle 1"/>
          <p:cNvSpPr>
            <a:spLocks noGrp="1"/>
          </p:cNvSpPr>
          <p:nvPr>
            <p:ph type="ctrTitle"/>
            <p:custDataLst>
              <p:tags r:id="rId1"/>
            </p:custDataLst>
          </p:nvPr>
        </p:nvSpPr>
        <p:spPr>
          <a:xfrm>
            <a:off x="395536" y="1916832"/>
            <a:ext cx="8352928" cy="1439415"/>
          </a:xfrm>
        </p:spPr>
        <p:txBody>
          <a:bodyPr/>
          <a:lstStyle/>
          <a:p>
            <a:br>
              <a:rPr lang="fr-CA" dirty="0">
                <a:latin typeface="Arial" pitchFamily="34" charset="0"/>
                <a:ea typeface="ＭＳ Ｐゴシック" pitchFamily="34" charset="-128"/>
              </a:rPr>
            </a:br>
            <a:br>
              <a:rPr lang="fr-CA" dirty="0">
                <a:latin typeface="Arial" pitchFamily="34" charset="0"/>
                <a:ea typeface="ＭＳ Ｐゴシック" pitchFamily="34" charset="-128"/>
              </a:rPr>
            </a:br>
            <a:r>
              <a:rPr lang="fr-CA" dirty="0">
                <a:latin typeface="Arial" pitchFamily="34" charset="0"/>
                <a:ea typeface="ＭＳ Ｐゴシック" pitchFamily="34" charset="-128"/>
              </a:rPr>
              <a:t>La santé et la sécurité psychologiques en milieu de travail</a:t>
            </a:r>
          </a:p>
        </p:txBody>
      </p:sp>
      <p:sp>
        <p:nvSpPr>
          <p:cNvPr id="4098" name="Subtitle 2"/>
          <p:cNvSpPr>
            <a:spLocks noGrp="1"/>
          </p:cNvSpPr>
          <p:nvPr>
            <p:ph type="subTitle" idx="1"/>
            <p:custDataLst>
              <p:tags r:id="rId2"/>
            </p:custDataLst>
          </p:nvPr>
        </p:nvSpPr>
        <p:spPr>
          <a:xfrm>
            <a:off x="1082675" y="3717032"/>
            <a:ext cx="6988175" cy="2088232"/>
          </a:xfrm>
        </p:spPr>
        <p:txBody>
          <a:bodyPr>
            <a:normAutofit/>
          </a:bodyPr>
          <a:lstStyle/>
          <a:p>
            <a:r>
              <a:rPr lang="fr-CA" sz="2000" b="1" dirty="0">
                <a:latin typeface="Arial" pitchFamily="34" charset="0"/>
                <a:ea typeface="ＭＳ Ｐゴシック" pitchFamily="34" charset="-128"/>
              </a:rPr>
              <a:t>Jason Park</a:t>
            </a:r>
          </a:p>
          <a:p>
            <a:r>
              <a:rPr lang="fr-CA" sz="2000" b="1" dirty="0">
                <a:latin typeface="Arial" pitchFamily="34" charset="0"/>
                <a:ea typeface="ＭＳ Ｐゴシック" pitchFamily="34" charset="-128"/>
              </a:rPr>
              <a:t>VCEMD, DSG</a:t>
            </a:r>
          </a:p>
          <a:p>
            <a:endParaRPr lang="en-CA" altLang="en-US" b="1" dirty="0">
              <a:latin typeface="Arial" pitchFamily="34" charset="0"/>
              <a:ea typeface="ＭＳ Ｐゴシック" pitchFamily="34" charset="-128"/>
            </a:endParaRPr>
          </a:p>
          <a:p>
            <a:r>
              <a:rPr lang="fr-CA" b="1" dirty="0"/>
              <a:t>Conférence sur la santé et la sécurité de l’UEDN</a:t>
            </a:r>
          </a:p>
          <a:p>
            <a:r>
              <a:rPr lang="fr-CA" dirty="0">
                <a:latin typeface="Arial" pitchFamily="34" charset="0"/>
                <a:ea typeface="ＭＳ Ｐゴシック" pitchFamily="34" charset="-128"/>
              </a:rPr>
              <a:t>Ottawa (Ontario)</a:t>
            </a:r>
          </a:p>
          <a:p>
            <a:r>
              <a:rPr lang="fr-CA" dirty="0">
                <a:latin typeface="Arial" pitchFamily="34" charset="0"/>
                <a:ea typeface="ＭＳ Ｐゴシック" pitchFamily="34" charset="-128"/>
              </a:rPr>
              <a:t>2 mai 2019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normAutofit fontScale="90000"/>
          </a:bodyPr>
          <a:lstStyle/>
          <a:p>
            <a:r>
              <a:rPr lang="fr-CA" u="sng"/>
              <a:t>Norme nationale sur la santé et la sécurité psychologiques en milieu de travail</a:t>
            </a:r>
          </a:p>
        </p:txBody>
      </p:sp>
      <p:sp>
        <p:nvSpPr>
          <p:cNvPr id="3" name="Content Placeholder 2"/>
          <p:cNvSpPr>
            <a:spLocks noGrp="1"/>
          </p:cNvSpPr>
          <p:nvPr>
            <p:ph idx="1"/>
            <p:custDataLst>
              <p:tags r:id="rId2"/>
            </p:custDataLst>
          </p:nvPr>
        </p:nvSpPr>
        <p:spPr>
          <a:xfrm>
            <a:off x="467544" y="2204864"/>
            <a:ext cx="8064896" cy="3816424"/>
          </a:xfrm>
        </p:spPr>
        <p:txBody>
          <a:bodyPr/>
          <a:lstStyle/>
          <a:p>
            <a:pPr lvl="0"/>
            <a:r>
              <a:rPr lang="fr-CA" dirty="0"/>
              <a:t>Une norme volontaire de santé et sécurité au travail. </a:t>
            </a:r>
          </a:p>
          <a:p>
            <a:pPr lvl="0"/>
            <a:r>
              <a:rPr lang="fr-CA" dirty="0"/>
              <a:t>Axée sur la </a:t>
            </a:r>
            <a:r>
              <a:rPr lang="fr-CA" b="1" dirty="0"/>
              <a:t>promotion</a:t>
            </a:r>
            <a:r>
              <a:rPr lang="fr-CA" dirty="0"/>
              <a:t> de la santé mentale des employés et sur la </a:t>
            </a:r>
            <a:r>
              <a:rPr lang="fr-CA" b="1" dirty="0"/>
              <a:t>prévention</a:t>
            </a:r>
            <a:r>
              <a:rPr lang="fr-CA" dirty="0"/>
              <a:t> des blessures psychologiques causées par des facteurs qui sont sous le </a:t>
            </a:r>
            <a:r>
              <a:rPr lang="fr-CA" b="1" dirty="0"/>
              <a:t>contrôle</a:t>
            </a:r>
            <a:r>
              <a:rPr lang="fr-CA" dirty="0"/>
              <a:t>, la </a:t>
            </a:r>
            <a:r>
              <a:rPr lang="fr-CA" b="1" dirty="0"/>
              <a:t>responsabilité</a:t>
            </a:r>
            <a:r>
              <a:rPr lang="fr-CA" dirty="0"/>
              <a:t> ou l’</a:t>
            </a:r>
            <a:r>
              <a:rPr lang="fr-CA" b="1" dirty="0"/>
              <a:t>influence</a:t>
            </a:r>
            <a:r>
              <a:rPr lang="fr-CA" dirty="0"/>
              <a:t> du </a:t>
            </a:r>
            <a:r>
              <a:rPr lang="fr-CA" b="1" dirty="0"/>
              <a:t>milieu de travail</a:t>
            </a:r>
            <a:r>
              <a:rPr lang="fr-CA" dirty="0"/>
              <a:t>. </a:t>
            </a:r>
          </a:p>
          <a:p>
            <a:r>
              <a:rPr lang="fr-CA" dirty="0"/>
              <a:t>Contribue à modifier la culture organisationnelle à l’appui de la santé psychologique.</a:t>
            </a:r>
          </a:p>
        </p:txBody>
      </p:sp>
      <p:sp>
        <p:nvSpPr>
          <p:cNvPr id="4" name="Slide Number Placeholder 3"/>
          <p:cNvSpPr>
            <a:spLocks noGrp="1"/>
          </p:cNvSpPr>
          <p:nvPr>
            <p:ph type="sldNum" sz="quarter" idx="12"/>
            <p:custDataLst>
              <p:tags r:id="rId3"/>
            </p:custDataLst>
          </p:nvPr>
        </p:nvSpPr>
        <p:spPr/>
        <p:txBody>
          <a:bodyPr/>
          <a:lstStyle/>
          <a:p>
            <a:fld id="{D6DDC4C8-7CF5-4F63-BC1C-A8492A6323A0}" type="slidenum">
              <a:rPr lang="en-CA" altLang="en-US" smtClean="0"/>
              <a:pPr/>
              <a:t>10</a:t>
            </a:fld>
            <a:endParaRPr lang="en-CA" altLang="en-US"/>
          </a:p>
        </p:txBody>
      </p:sp>
    </p:spTree>
    <p:extLst>
      <p:ext uri="{BB962C8B-B14F-4D97-AF65-F5344CB8AC3E}">
        <p14:creationId xmlns:p14="http://schemas.microsoft.com/office/powerpoint/2010/main" val="16469229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467544" y="1052736"/>
            <a:ext cx="8229600" cy="773832"/>
          </a:xfrm>
        </p:spPr>
        <p:txBody>
          <a:bodyPr>
            <a:normAutofit fontScale="90000"/>
          </a:bodyPr>
          <a:lstStyle/>
          <a:p>
            <a:r>
              <a:rPr lang="fr-CA" u="sng"/>
              <a:t>Norme nationale sur la santé et la sécurité psychologiques en milieu de travail</a:t>
            </a:r>
          </a:p>
        </p:txBody>
      </p:sp>
      <p:graphicFrame>
        <p:nvGraphicFramePr>
          <p:cNvPr id="5" name="Content Placeholder 4"/>
          <p:cNvGraphicFramePr>
            <a:graphicFrameLocks noGrp="1"/>
          </p:cNvGraphicFramePr>
          <p:nvPr>
            <p:ph idx="1"/>
            <p:custDataLst>
              <p:tags r:id="rId2"/>
            </p:custDataLst>
            <p:extLst>
              <p:ext uri="{D42A27DB-BD31-4B8C-83A1-F6EECF244321}">
                <p14:modId xmlns:p14="http://schemas.microsoft.com/office/powerpoint/2010/main" val="1031714759"/>
              </p:ext>
            </p:extLst>
          </p:nvPr>
        </p:nvGraphicFramePr>
        <p:xfrm>
          <a:off x="457200" y="1988840"/>
          <a:ext cx="8229600" cy="4409649"/>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442576">
                <a:tc gridSpan="2">
                  <a:txBody>
                    <a:bodyPr/>
                    <a:lstStyle/>
                    <a:p>
                      <a:r>
                        <a:rPr lang="fr-CA" dirty="0"/>
                        <a:t>13 facteurs</a:t>
                      </a:r>
                    </a:p>
                  </a:txBody>
                  <a:tcPr/>
                </a:tc>
                <a:tc hMerge="1">
                  <a:txBody>
                    <a:bodyPr/>
                    <a:lstStyle/>
                    <a:p>
                      <a:endParaRPr lang="en-CA" dirty="0"/>
                    </a:p>
                  </a:txBody>
                  <a:tcPr/>
                </a:tc>
                <a:extLst>
                  <a:ext uri="{0D108BD9-81ED-4DB2-BD59-A6C34878D82A}">
                    <a16:rowId xmlns:a16="http://schemas.microsoft.com/office/drawing/2014/main" val="10000"/>
                  </a:ext>
                </a:extLst>
              </a:tr>
              <a:tr h="421521">
                <a:tc>
                  <a:txBody>
                    <a:bodyPr/>
                    <a:lstStyle/>
                    <a:p>
                      <a:pPr>
                        <a:spcAft>
                          <a:spcPts val="0"/>
                        </a:spcAft>
                      </a:pPr>
                      <a:r>
                        <a:rPr lang="fr-CA" sz="1800" b="1">
                          <a:solidFill>
                            <a:srgbClr val="000000"/>
                          </a:solidFill>
                          <a:latin typeface="+mn-lt"/>
                          <a:ea typeface="Calibri"/>
                          <a:cs typeface="Times New Roman"/>
                        </a:rPr>
                        <a:t>1 – Soutien psychologique</a:t>
                      </a:r>
                    </a:p>
                  </a:txBody>
                  <a:tcPr marL="68580" marR="68580" marT="0" marB="0"/>
                </a:tc>
                <a:tc>
                  <a:txBody>
                    <a:bodyPr/>
                    <a:lstStyle/>
                    <a:p>
                      <a:pPr>
                        <a:spcAft>
                          <a:spcPts val="0"/>
                        </a:spcAft>
                      </a:pPr>
                      <a:r>
                        <a:rPr lang="fr-CA" sz="1800" b="1">
                          <a:solidFill>
                            <a:srgbClr val="000000"/>
                          </a:solidFill>
                          <a:latin typeface="+mn-lt"/>
                          <a:ea typeface="Calibri"/>
                          <a:cs typeface="Times New Roman"/>
                        </a:rPr>
                        <a:t>8 – Participation et influence</a:t>
                      </a:r>
                    </a:p>
                  </a:txBody>
                  <a:tcPr marL="68580" marR="68580" marT="0" marB="0"/>
                </a:tc>
                <a:extLst>
                  <a:ext uri="{0D108BD9-81ED-4DB2-BD59-A6C34878D82A}">
                    <a16:rowId xmlns:a16="http://schemas.microsoft.com/office/drawing/2014/main" val="10001"/>
                  </a:ext>
                </a:extLst>
              </a:tr>
              <a:tr h="432048">
                <a:tc>
                  <a:txBody>
                    <a:bodyPr/>
                    <a:lstStyle/>
                    <a:p>
                      <a:pPr>
                        <a:spcAft>
                          <a:spcPts val="0"/>
                        </a:spcAft>
                      </a:pPr>
                      <a:r>
                        <a:rPr lang="fr-CA" sz="1800" b="1">
                          <a:solidFill>
                            <a:srgbClr val="000000"/>
                          </a:solidFill>
                          <a:latin typeface="+mn-lt"/>
                          <a:ea typeface="Calibri"/>
                          <a:cs typeface="Times New Roman"/>
                        </a:rPr>
                        <a:t>2 – Culture organisationnelle</a:t>
                      </a:r>
                    </a:p>
                  </a:txBody>
                  <a:tcPr marL="68580" marR="68580" marT="0" marB="0"/>
                </a:tc>
                <a:tc>
                  <a:txBody>
                    <a:bodyPr/>
                    <a:lstStyle/>
                    <a:p>
                      <a:pPr>
                        <a:spcAft>
                          <a:spcPts val="0"/>
                        </a:spcAft>
                      </a:pPr>
                      <a:r>
                        <a:rPr lang="fr-CA" sz="1800" b="1">
                          <a:solidFill>
                            <a:srgbClr val="000000"/>
                          </a:solidFill>
                          <a:latin typeface="+mn-lt"/>
                          <a:ea typeface="Calibri"/>
                          <a:cs typeface="Times New Roman"/>
                        </a:rPr>
                        <a:t>9 – Gestion de la charge de travail</a:t>
                      </a:r>
                    </a:p>
                  </a:txBody>
                  <a:tcPr marL="68580" marR="68580" marT="0" marB="0"/>
                </a:tc>
                <a:extLst>
                  <a:ext uri="{0D108BD9-81ED-4DB2-BD59-A6C34878D82A}">
                    <a16:rowId xmlns:a16="http://schemas.microsoft.com/office/drawing/2014/main" val="10002"/>
                  </a:ext>
                </a:extLst>
              </a:tr>
              <a:tr h="648072">
                <a:tc>
                  <a:txBody>
                    <a:bodyPr/>
                    <a:lstStyle/>
                    <a:p>
                      <a:pPr>
                        <a:spcAft>
                          <a:spcPts val="0"/>
                        </a:spcAft>
                      </a:pPr>
                      <a:r>
                        <a:rPr lang="fr-CA" sz="1800" b="1" dirty="0">
                          <a:solidFill>
                            <a:srgbClr val="000000"/>
                          </a:solidFill>
                          <a:latin typeface="+mn-lt"/>
                          <a:ea typeface="Calibri"/>
                          <a:cs typeface="Times New Roman"/>
                        </a:rPr>
                        <a:t>3 – Clarté du leadership et </a:t>
                      </a:r>
                    </a:p>
                    <a:p>
                      <a:pPr>
                        <a:spcAft>
                          <a:spcPts val="0"/>
                        </a:spcAft>
                      </a:pPr>
                      <a:r>
                        <a:rPr lang="fr-CA" sz="1800" b="1" dirty="0">
                          <a:solidFill>
                            <a:srgbClr val="000000"/>
                          </a:solidFill>
                          <a:latin typeface="+mn-lt"/>
                          <a:ea typeface="Calibri"/>
                          <a:cs typeface="Times New Roman"/>
                        </a:rPr>
                        <a:t>     </a:t>
                      </a:r>
                      <a:r>
                        <a:rPr lang="fr-CA" sz="1800" b="1" baseline="0" dirty="0">
                          <a:solidFill>
                            <a:srgbClr val="000000"/>
                          </a:solidFill>
                          <a:latin typeface="+mn-lt"/>
                          <a:ea typeface="Calibri"/>
                          <a:cs typeface="Times New Roman"/>
                        </a:rPr>
                        <a:t> a</a:t>
                      </a:r>
                      <a:r>
                        <a:rPr lang="fr-CA" sz="1800" b="1" dirty="0">
                          <a:solidFill>
                            <a:srgbClr val="000000"/>
                          </a:solidFill>
                          <a:latin typeface="+mn-lt"/>
                          <a:ea typeface="Calibri"/>
                          <a:cs typeface="Times New Roman"/>
                        </a:rPr>
                        <a:t>ttentes</a:t>
                      </a:r>
                    </a:p>
                  </a:txBody>
                  <a:tcPr marL="68580" marR="68580" marT="0" marB="0"/>
                </a:tc>
                <a:tc>
                  <a:txBody>
                    <a:bodyPr/>
                    <a:lstStyle/>
                    <a:p>
                      <a:pPr>
                        <a:spcAft>
                          <a:spcPts val="0"/>
                        </a:spcAft>
                      </a:pPr>
                      <a:r>
                        <a:rPr lang="fr-CA" sz="1800" b="1">
                          <a:solidFill>
                            <a:srgbClr val="000000"/>
                          </a:solidFill>
                          <a:latin typeface="+mn-lt"/>
                          <a:ea typeface="Calibri"/>
                          <a:cs typeface="Times New Roman"/>
                        </a:rPr>
                        <a:t>10 – Mobilisation</a:t>
                      </a:r>
                    </a:p>
                  </a:txBody>
                  <a:tcPr marL="68580" marR="68580" marT="0" marB="0"/>
                </a:tc>
                <a:extLst>
                  <a:ext uri="{0D108BD9-81ED-4DB2-BD59-A6C34878D82A}">
                    <a16:rowId xmlns:a16="http://schemas.microsoft.com/office/drawing/2014/main" val="10003"/>
                  </a:ext>
                </a:extLst>
              </a:tr>
              <a:tr h="432048">
                <a:tc>
                  <a:txBody>
                    <a:bodyPr/>
                    <a:lstStyle/>
                    <a:p>
                      <a:pPr>
                        <a:spcAft>
                          <a:spcPts val="0"/>
                        </a:spcAft>
                      </a:pPr>
                      <a:r>
                        <a:rPr lang="fr-CA" sz="1800" b="1">
                          <a:solidFill>
                            <a:srgbClr val="000000"/>
                          </a:solidFill>
                          <a:latin typeface="+mn-lt"/>
                          <a:ea typeface="Calibri"/>
                          <a:cs typeface="Times New Roman"/>
                        </a:rPr>
                        <a:t>4 – Courtoisie et respect</a:t>
                      </a:r>
                    </a:p>
                  </a:txBody>
                  <a:tcPr marL="68580" marR="68580" marT="0" marB="0"/>
                </a:tc>
                <a:tc>
                  <a:txBody>
                    <a:bodyPr/>
                    <a:lstStyle/>
                    <a:p>
                      <a:pPr>
                        <a:spcAft>
                          <a:spcPts val="0"/>
                        </a:spcAft>
                      </a:pPr>
                      <a:r>
                        <a:rPr lang="fr-CA" sz="1800" b="1">
                          <a:solidFill>
                            <a:srgbClr val="000000"/>
                          </a:solidFill>
                          <a:latin typeface="+mn-lt"/>
                          <a:ea typeface="Calibri"/>
                          <a:cs typeface="Times New Roman"/>
                        </a:rPr>
                        <a:t>11 – Équilibre</a:t>
                      </a:r>
                    </a:p>
                  </a:txBody>
                  <a:tcPr marL="68580" marR="68580" marT="0" marB="0"/>
                </a:tc>
                <a:extLst>
                  <a:ext uri="{0D108BD9-81ED-4DB2-BD59-A6C34878D82A}">
                    <a16:rowId xmlns:a16="http://schemas.microsoft.com/office/drawing/2014/main" val="10004"/>
                  </a:ext>
                </a:extLst>
              </a:tr>
              <a:tr h="936104">
                <a:tc>
                  <a:txBody>
                    <a:bodyPr/>
                    <a:lstStyle/>
                    <a:p>
                      <a:pPr>
                        <a:spcAft>
                          <a:spcPts val="0"/>
                        </a:spcAft>
                      </a:pPr>
                      <a:r>
                        <a:rPr lang="fr-CA" sz="1800" b="1">
                          <a:solidFill>
                            <a:srgbClr val="000000"/>
                          </a:solidFill>
                          <a:latin typeface="+mn-lt"/>
                          <a:ea typeface="Calibri"/>
                          <a:cs typeface="Times New Roman"/>
                        </a:rPr>
                        <a:t>5 – Demandes/compétences  </a:t>
                      </a:r>
                    </a:p>
                    <a:p>
                      <a:pPr>
                        <a:spcAft>
                          <a:spcPts val="0"/>
                        </a:spcAft>
                      </a:pPr>
                      <a:r>
                        <a:rPr lang="fr-CA" sz="1800" b="1">
                          <a:solidFill>
                            <a:srgbClr val="000000"/>
                          </a:solidFill>
                          <a:latin typeface="+mn-lt"/>
                          <a:ea typeface="Calibri"/>
                          <a:cs typeface="Times New Roman"/>
                        </a:rPr>
                        <a:t>     et exigences psychologiques</a:t>
                      </a:r>
                    </a:p>
                    <a:p>
                      <a:pPr>
                        <a:spcAft>
                          <a:spcPts val="0"/>
                        </a:spcAft>
                      </a:pPr>
                      <a:r>
                        <a:rPr lang="fr-CA" sz="1800" b="1">
                          <a:solidFill>
                            <a:srgbClr val="000000"/>
                          </a:solidFill>
                          <a:latin typeface="+mn-lt"/>
                          <a:ea typeface="Calibri"/>
                          <a:cs typeface="Times New Roman"/>
                        </a:rPr>
                        <a:t>     liées au travail</a:t>
                      </a:r>
                    </a:p>
                  </a:txBody>
                  <a:tcPr marL="68580" marR="68580" marT="0" marB="0"/>
                </a:tc>
                <a:tc>
                  <a:txBody>
                    <a:bodyPr/>
                    <a:lstStyle/>
                    <a:p>
                      <a:pPr>
                        <a:spcAft>
                          <a:spcPts val="0"/>
                        </a:spcAft>
                      </a:pPr>
                      <a:r>
                        <a:rPr lang="fr-CA" sz="1800" b="1">
                          <a:solidFill>
                            <a:srgbClr val="000000"/>
                          </a:solidFill>
                          <a:latin typeface="+mn-lt"/>
                          <a:ea typeface="Calibri"/>
                          <a:cs typeface="Times New Roman"/>
                        </a:rPr>
                        <a:t>12 – Protection de la sécurité psychologique</a:t>
                      </a:r>
                    </a:p>
                  </a:txBody>
                  <a:tcPr marL="68580" marR="68580" marT="0" marB="0"/>
                </a:tc>
                <a:extLst>
                  <a:ext uri="{0D108BD9-81ED-4DB2-BD59-A6C34878D82A}">
                    <a16:rowId xmlns:a16="http://schemas.microsoft.com/office/drawing/2014/main" val="10005"/>
                  </a:ext>
                </a:extLst>
              </a:tr>
              <a:tr h="504056">
                <a:tc>
                  <a:txBody>
                    <a:bodyPr/>
                    <a:lstStyle/>
                    <a:p>
                      <a:pPr>
                        <a:spcAft>
                          <a:spcPts val="0"/>
                        </a:spcAft>
                      </a:pPr>
                      <a:r>
                        <a:rPr lang="fr-CA" sz="1800" b="1">
                          <a:solidFill>
                            <a:srgbClr val="000000"/>
                          </a:solidFill>
                          <a:latin typeface="+mn-lt"/>
                          <a:ea typeface="Calibri"/>
                          <a:cs typeface="Times New Roman"/>
                        </a:rPr>
                        <a:t>6 – Croissance et perfectionnement</a:t>
                      </a:r>
                    </a:p>
                  </a:txBody>
                  <a:tcPr marL="68580" marR="68580" marT="0" marB="0"/>
                </a:tc>
                <a:tc>
                  <a:txBody>
                    <a:bodyPr/>
                    <a:lstStyle/>
                    <a:p>
                      <a:pPr>
                        <a:spcAft>
                          <a:spcPts val="0"/>
                        </a:spcAft>
                      </a:pPr>
                      <a:r>
                        <a:rPr lang="fr-CA" sz="1800" b="1">
                          <a:solidFill>
                            <a:srgbClr val="000000"/>
                          </a:solidFill>
                          <a:latin typeface="+mn-lt"/>
                          <a:ea typeface="Calibri"/>
                          <a:cs typeface="Times New Roman"/>
                        </a:rPr>
                        <a:t>13 – Protection de la sécurité physique</a:t>
                      </a:r>
                    </a:p>
                  </a:txBody>
                  <a:tcPr marL="68580" marR="68580" marT="0" marB="0"/>
                </a:tc>
                <a:extLst>
                  <a:ext uri="{0D108BD9-81ED-4DB2-BD59-A6C34878D82A}">
                    <a16:rowId xmlns:a16="http://schemas.microsoft.com/office/drawing/2014/main" val="10006"/>
                  </a:ext>
                </a:extLst>
              </a:tr>
              <a:tr h="504056">
                <a:tc>
                  <a:txBody>
                    <a:bodyPr/>
                    <a:lstStyle/>
                    <a:p>
                      <a:pPr>
                        <a:spcAft>
                          <a:spcPts val="0"/>
                        </a:spcAft>
                      </a:pPr>
                      <a:r>
                        <a:rPr lang="fr-CA" sz="1800" b="1">
                          <a:solidFill>
                            <a:srgbClr val="000000"/>
                          </a:solidFill>
                          <a:latin typeface="+mn-lt"/>
                          <a:ea typeface="Calibri"/>
                          <a:cs typeface="Times New Roman"/>
                        </a:rPr>
                        <a:t>7 – Reconnaissance et récompenses</a:t>
                      </a:r>
                    </a:p>
                  </a:txBody>
                  <a:tcPr marL="68580" marR="68580" marT="0" marB="0"/>
                </a:tc>
                <a:tc>
                  <a:txBody>
                    <a:bodyPr/>
                    <a:lstStyle/>
                    <a:p>
                      <a:endParaRPr lang="en-CA" dirty="0"/>
                    </a:p>
                  </a:txBody>
                  <a:tcPr/>
                </a:tc>
                <a:extLst>
                  <a:ext uri="{0D108BD9-81ED-4DB2-BD59-A6C34878D82A}">
                    <a16:rowId xmlns:a16="http://schemas.microsoft.com/office/drawing/2014/main" val="10007"/>
                  </a:ext>
                </a:extLst>
              </a:tr>
            </a:tbl>
          </a:graphicData>
        </a:graphic>
      </p:graphicFrame>
      <p:sp>
        <p:nvSpPr>
          <p:cNvPr id="4" name="Slide Number Placeholder 3"/>
          <p:cNvSpPr>
            <a:spLocks noGrp="1"/>
          </p:cNvSpPr>
          <p:nvPr>
            <p:ph type="sldNum" sz="quarter" idx="12"/>
            <p:custDataLst>
              <p:tags r:id="rId3"/>
            </p:custDataLst>
          </p:nvPr>
        </p:nvSpPr>
        <p:spPr/>
        <p:txBody>
          <a:bodyPr/>
          <a:lstStyle/>
          <a:p>
            <a:fld id="{D6DDC4C8-7CF5-4F63-BC1C-A8492A6323A0}" type="slidenum">
              <a:rPr lang="en-CA" altLang="en-US" smtClean="0"/>
              <a:pPr/>
              <a:t>11</a:t>
            </a:fld>
            <a:endParaRPr lang="en-CA" altLang="en-US"/>
          </a:p>
        </p:txBody>
      </p:sp>
    </p:spTree>
    <p:extLst>
      <p:ext uri="{BB962C8B-B14F-4D97-AF65-F5344CB8AC3E}">
        <p14:creationId xmlns:p14="http://schemas.microsoft.com/office/powerpoint/2010/main" val="5210645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467544" y="1052736"/>
            <a:ext cx="8229600" cy="773832"/>
          </a:xfrm>
        </p:spPr>
        <p:txBody>
          <a:bodyPr>
            <a:normAutofit fontScale="90000"/>
          </a:bodyPr>
          <a:lstStyle/>
          <a:p>
            <a:r>
              <a:rPr lang="fr-CA" u="sng" dirty="0"/>
              <a:t>Sondage sur le mieux-être en milieu de travail à la Défense</a:t>
            </a:r>
          </a:p>
        </p:txBody>
      </p:sp>
      <p:sp>
        <p:nvSpPr>
          <p:cNvPr id="4" name="Slide Number Placeholder 3"/>
          <p:cNvSpPr>
            <a:spLocks noGrp="1"/>
          </p:cNvSpPr>
          <p:nvPr>
            <p:ph type="sldNum" sz="quarter" idx="12"/>
            <p:custDataLst>
              <p:tags r:id="rId2"/>
            </p:custDataLst>
          </p:nvPr>
        </p:nvSpPr>
        <p:spPr/>
        <p:txBody>
          <a:bodyPr/>
          <a:lstStyle/>
          <a:p>
            <a:fld id="{D6DDC4C8-7CF5-4F63-BC1C-A8492A6323A0}" type="slidenum">
              <a:rPr lang="en-CA" altLang="en-US" smtClean="0"/>
              <a:pPr/>
              <a:t>12</a:t>
            </a:fld>
            <a:endParaRPr lang="en-CA" altLang="en-US"/>
          </a:p>
        </p:txBody>
      </p:sp>
      <p:sp>
        <p:nvSpPr>
          <p:cNvPr id="3" name="Content Placeholder 2"/>
          <p:cNvSpPr>
            <a:spLocks noGrp="1"/>
          </p:cNvSpPr>
          <p:nvPr>
            <p:ph idx="1"/>
            <p:custDataLst>
              <p:tags r:id="rId3"/>
            </p:custDataLst>
          </p:nvPr>
        </p:nvSpPr>
        <p:spPr>
          <a:xfrm>
            <a:off x="457200" y="1700808"/>
            <a:ext cx="8229600" cy="4242792"/>
          </a:xfrm>
        </p:spPr>
        <p:txBody>
          <a:bodyPr/>
          <a:lstStyle/>
          <a:p>
            <a:pPr>
              <a:spcBef>
                <a:spcPts val="1200"/>
              </a:spcBef>
            </a:pPr>
            <a:endParaRPr lang="fr-CA" sz="2000" dirty="0"/>
          </a:p>
          <a:p>
            <a:pPr>
              <a:spcBef>
                <a:spcPts val="1200"/>
              </a:spcBef>
            </a:pPr>
            <a:r>
              <a:rPr lang="fr-CA" sz="2000" dirty="0"/>
              <a:t>Évaluation du bien-être en milieu de travail dans l’ensemble du Ministère (membres des FAC et employés civils du MDN)</a:t>
            </a:r>
          </a:p>
          <a:p>
            <a:pPr>
              <a:spcBef>
                <a:spcPts val="1200"/>
              </a:spcBef>
            </a:pPr>
            <a:r>
              <a:rPr lang="fr-CA" sz="2000" dirty="0"/>
              <a:t>Échantillon aléatoire stratifié pour produire un profil du bien-être représentatif du MDN</a:t>
            </a:r>
          </a:p>
          <a:p>
            <a:pPr>
              <a:spcBef>
                <a:spcPts val="1200"/>
              </a:spcBef>
            </a:pPr>
            <a:r>
              <a:rPr lang="fr-CA" sz="2000" dirty="0"/>
              <a:t>Appuie ce qui suit :</a:t>
            </a:r>
          </a:p>
          <a:p>
            <a:pPr lvl="1">
              <a:spcBef>
                <a:spcPts val="1200"/>
              </a:spcBef>
            </a:pPr>
            <a:r>
              <a:rPr lang="fr-CA" sz="1600" dirty="0"/>
              <a:t>Stratégie pour la fonction publique fédérale sur la santé mentale en milieu de travail</a:t>
            </a:r>
          </a:p>
          <a:p>
            <a:pPr lvl="1">
              <a:spcBef>
                <a:spcPts val="1200"/>
              </a:spcBef>
            </a:pPr>
            <a:r>
              <a:rPr lang="fr-CA" sz="1600" dirty="0"/>
              <a:t>Stratégie de santé et de bien-être globaux de la Défense</a:t>
            </a:r>
          </a:p>
          <a:p>
            <a:pPr lvl="1">
              <a:spcBef>
                <a:spcPts val="1200"/>
              </a:spcBef>
            </a:pPr>
            <a:r>
              <a:rPr lang="fr-CA" sz="1600" dirty="0"/>
              <a:t>Exigences ministérielles en matière d’établissement de rapports</a:t>
            </a:r>
          </a:p>
          <a:p>
            <a:pPr>
              <a:spcBef>
                <a:spcPts val="1200"/>
              </a:spcBef>
            </a:pPr>
            <a:r>
              <a:rPr lang="fr-CA" sz="2000" dirty="0"/>
              <a:t>Donne une représentation des points chauds au sein de la Défense – oriente l’intervention.</a:t>
            </a:r>
          </a:p>
        </p:txBody>
      </p:sp>
    </p:spTree>
    <p:extLst>
      <p:ext uri="{BB962C8B-B14F-4D97-AF65-F5344CB8AC3E}">
        <p14:creationId xmlns:p14="http://schemas.microsoft.com/office/powerpoint/2010/main" val="1553961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467544" y="1052736"/>
            <a:ext cx="8229600" cy="773832"/>
          </a:xfrm>
        </p:spPr>
        <p:txBody>
          <a:bodyPr>
            <a:normAutofit fontScale="90000"/>
          </a:bodyPr>
          <a:lstStyle/>
          <a:p>
            <a:r>
              <a:rPr lang="fr-CA" u="sng" dirty="0"/>
              <a:t>Sondage sur le mieux-être en milieu de travail à la Défense</a:t>
            </a:r>
            <a:br>
              <a:rPr lang="fr-CA" u="sng" dirty="0"/>
            </a:br>
            <a:endParaRPr lang="fr-CA" u="sng" dirty="0"/>
          </a:p>
        </p:txBody>
      </p:sp>
      <p:sp>
        <p:nvSpPr>
          <p:cNvPr id="4" name="Slide Number Placeholder 3"/>
          <p:cNvSpPr>
            <a:spLocks noGrp="1"/>
          </p:cNvSpPr>
          <p:nvPr>
            <p:ph type="sldNum" sz="quarter" idx="12"/>
            <p:custDataLst>
              <p:tags r:id="rId2"/>
            </p:custDataLst>
          </p:nvPr>
        </p:nvSpPr>
        <p:spPr/>
        <p:txBody>
          <a:bodyPr/>
          <a:lstStyle/>
          <a:p>
            <a:fld id="{D6DDC4C8-7CF5-4F63-BC1C-A8492A6323A0}" type="slidenum">
              <a:rPr lang="en-CA" altLang="en-US" smtClean="0"/>
              <a:pPr/>
              <a:t>13</a:t>
            </a:fld>
            <a:endParaRPr lang="en-CA" altLang="en-US"/>
          </a:p>
        </p:txBody>
      </p:sp>
      <p:sp>
        <p:nvSpPr>
          <p:cNvPr id="3" name="Content Placeholder 2"/>
          <p:cNvSpPr>
            <a:spLocks noGrp="1"/>
          </p:cNvSpPr>
          <p:nvPr>
            <p:ph idx="1"/>
            <p:custDataLst>
              <p:tags r:id="rId3"/>
            </p:custDataLst>
          </p:nvPr>
        </p:nvSpPr>
        <p:spPr>
          <a:xfrm>
            <a:off x="457200" y="1700808"/>
            <a:ext cx="8229600" cy="4242792"/>
          </a:xfrm>
        </p:spPr>
        <p:txBody>
          <a:bodyPr/>
          <a:lstStyle/>
          <a:p>
            <a:pPr>
              <a:spcBef>
                <a:spcPts val="1200"/>
              </a:spcBef>
            </a:pPr>
            <a:endParaRPr lang="fr-CA" sz="2000" dirty="0"/>
          </a:p>
          <a:p>
            <a:pPr>
              <a:spcBef>
                <a:spcPts val="1200"/>
              </a:spcBef>
            </a:pPr>
            <a:r>
              <a:rPr lang="fr-CA" sz="2000" dirty="0"/>
              <a:t>S’aligne sur la norme nationale. </a:t>
            </a:r>
          </a:p>
          <a:p>
            <a:pPr>
              <a:spcBef>
                <a:spcPts val="1200"/>
              </a:spcBef>
            </a:pPr>
            <a:r>
              <a:rPr lang="fr-CA" sz="2000" dirty="0"/>
              <a:t>Orientation vers l’action </a:t>
            </a:r>
          </a:p>
          <a:p>
            <a:pPr>
              <a:spcBef>
                <a:spcPts val="1200"/>
              </a:spcBef>
            </a:pPr>
            <a:r>
              <a:rPr lang="fr-CA" sz="2000" dirty="0"/>
              <a:t>Polyvalent – peut être adapté aux besoins de la Défense.</a:t>
            </a:r>
          </a:p>
          <a:p>
            <a:pPr>
              <a:spcBef>
                <a:spcPts val="1200"/>
              </a:spcBef>
            </a:pPr>
            <a:r>
              <a:rPr lang="fr-CA" sz="2000" dirty="0"/>
              <a:t>Le MDN conserve les données – grand potentiel de recherche et d’analyse, accessible, rapports personnalisables, sécuritaire.</a:t>
            </a:r>
          </a:p>
          <a:p>
            <a:pPr>
              <a:spcBef>
                <a:spcPts val="1200"/>
              </a:spcBef>
            </a:pPr>
            <a:r>
              <a:rPr lang="fr-CA" sz="2000" dirty="0"/>
              <a:t>Fondé sur des données probantes et approuvé par des experts de réputation mondiale.</a:t>
            </a:r>
          </a:p>
          <a:p>
            <a:pPr>
              <a:spcBef>
                <a:spcPts val="1200"/>
              </a:spcBef>
            </a:pPr>
            <a:r>
              <a:rPr lang="fr-CA" sz="2000" dirty="0"/>
              <a:t>Offre un aperçu global du bien-être dans l’Équipe de la Défense.</a:t>
            </a:r>
          </a:p>
          <a:p>
            <a:pPr>
              <a:spcBef>
                <a:spcPts val="1200"/>
              </a:spcBef>
            </a:pPr>
            <a:r>
              <a:rPr lang="fr-CA" sz="2000" dirty="0"/>
              <a:t>Mené par des fonctionnaires pour d’autres fonctionnaires et les membres des FAC.</a:t>
            </a:r>
          </a:p>
        </p:txBody>
      </p:sp>
    </p:spTree>
    <p:extLst>
      <p:ext uri="{BB962C8B-B14F-4D97-AF65-F5344CB8AC3E}">
        <p14:creationId xmlns:p14="http://schemas.microsoft.com/office/powerpoint/2010/main" val="30842152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467544" y="1052736"/>
            <a:ext cx="8229600" cy="773832"/>
          </a:xfrm>
        </p:spPr>
        <p:txBody>
          <a:bodyPr>
            <a:normAutofit fontScale="90000"/>
          </a:bodyPr>
          <a:lstStyle/>
          <a:p>
            <a:r>
              <a:rPr lang="fr-CA" u="sng"/>
              <a:t>Sondage sur le mieux-être en milieu de travail à la Défense</a:t>
            </a:r>
          </a:p>
        </p:txBody>
      </p:sp>
      <p:sp>
        <p:nvSpPr>
          <p:cNvPr id="4" name="Slide Number Placeholder 3"/>
          <p:cNvSpPr>
            <a:spLocks noGrp="1"/>
          </p:cNvSpPr>
          <p:nvPr>
            <p:ph type="sldNum" sz="quarter" idx="12"/>
            <p:custDataLst>
              <p:tags r:id="rId2"/>
            </p:custDataLst>
          </p:nvPr>
        </p:nvSpPr>
        <p:spPr/>
        <p:txBody>
          <a:bodyPr/>
          <a:lstStyle/>
          <a:p>
            <a:fld id="{D6DDC4C8-7CF5-4F63-BC1C-A8492A6323A0}" type="slidenum">
              <a:rPr lang="en-CA" altLang="en-US" smtClean="0"/>
              <a:pPr/>
              <a:t>14</a:t>
            </a:fld>
            <a:endParaRPr lang="en-CA" altLang="en-US"/>
          </a:p>
        </p:txBody>
      </p:sp>
      <p:sp>
        <p:nvSpPr>
          <p:cNvPr id="3" name="Content Placeholder 2"/>
          <p:cNvSpPr>
            <a:spLocks noGrp="1"/>
          </p:cNvSpPr>
          <p:nvPr>
            <p:ph idx="1"/>
            <p:custDataLst>
              <p:tags r:id="rId3"/>
            </p:custDataLst>
          </p:nvPr>
        </p:nvSpPr>
        <p:spPr>
          <a:xfrm>
            <a:off x="457200" y="1700808"/>
            <a:ext cx="8229600" cy="4242792"/>
          </a:xfrm>
        </p:spPr>
        <p:txBody>
          <a:bodyPr/>
          <a:lstStyle/>
          <a:p>
            <a:pPr marL="0" indent="0">
              <a:spcBef>
                <a:spcPts val="1200"/>
              </a:spcBef>
              <a:buNone/>
            </a:pPr>
            <a:endParaRPr lang="fr-CA" sz="2000" b="1" dirty="0">
              <a:solidFill>
                <a:srgbClr val="20558A"/>
              </a:solidFill>
            </a:endParaRPr>
          </a:p>
          <a:p>
            <a:pPr marL="0" indent="0">
              <a:spcBef>
                <a:spcPts val="1200"/>
              </a:spcBef>
              <a:buNone/>
            </a:pPr>
            <a:r>
              <a:rPr lang="fr-CA" sz="2000" b="1" dirty="0">
                <a:solidFill>
                  <a:srgbClr val="20558A"/>
                </a:solidFill>
              </a:rPr>
              <a:t>Nous influençons d’autres ministères fédéraux :</a:t>
            </a:r>
          </a:p>
          <a:p>
            <a:pPr>
              <a:spcBef>
                <a:spcPts val="1200"/>
              </a:spcBef>
            </a:pPr>
            <a:r>
              <a:rPr lang="fr-CA" sz="2000" dirty="0"/>
              <a:t>Emploi et Développement social Canada a comparé ce sondage au SAFF et à </a:t>
            </a:r>
            <a:r>
              <a:rPr lang="fr-CA" sz="2000" dirty="0" err="1"/>
              <a:t>GuardingMinds@Work</a:t>
            </a:r>
            <a:r>
              <a:rPr lang="fr-CA" sz="2000" dirty="0"/>
              <a:t>.</a:t>
            </a:r>
          </a:p>
          <a:p>
            <a:pPr lvl="1">
              <a:spcBef>
                <a:spcPts val="1200"/>
              </a:spcBef>
            </a:pPr>
            <a:r>
              <a:rPr lang="fr-CA" sz="1600" dirty="0"/>
              <a:t>Ce sondage était la meilleure option pour lui.</a:t>
            </a:r>
          </a:p>
          <a:p>
            <a:pPr lvl="1">
              <a:spcBef>
                <a:spcPts val="1200"/>
              </a:spcBef>
            </a:pPr>
            <a:r>
              <a:rPr lang="fr-CA" sz="1600" dirty="0"/>
              <a:t>Le projet pilote a été lancé en janvier 2017.</a:t>
            </a:r>
          </a:p>
          <a:p>
            <a:pPr lvl="1">
              <a:spcBef>
                <a:spcPts val="1200"/>
              </a:spcBef>
            </a:pPr>
            <a:r>
              <a:rPr lang="fr-CA" sz="1600" dirty="0"/>
              <a:t>Lancé à l’échelle du Ministère en février/mars 2017.</a:t>
            </a:r>
          </a:p>
          <a:p>
            <a:pPr>
              <a:spcBef>
                <a:spcPts val="1200"/>
              </a:spcBef>
            </a:pPr>
            <a:r>
              <a:rPr lang="fr-CA" sz="2000" dirty="0"/>
              <a:t>Statistique Canada, Services publics et Approvisionnement Canada, et Santé Canada ont manifesté un intérêt.</a:t>
            </a:r>
          </a:p>
        </p:txBody>
      </p:sp>
    </p:spTree>
    <p:extLst>
      <p:ext uri="{BB962C8B-B14F-4D97-AF65-F5344CB8AC3E}">
        <p14:creationId xmlns:p14="http://schemas.microsoft.com/office/powerpoint/2010/main" val="2383915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Slide Number Placeholder 3"/>
          <p:cNvSpPr>
            <a:spLocks noGrp="1"/>
          </p:cNvSpPr>
          <p:nvPr>
            <p:ph type="sldNum" sz="quarter" idx="12"/>
            <p:custDataLst>
              <p:tags r:id="rId1"/>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Font typeface="Arial" panose="020B0604020202020204" pitchFamily="34" charset="0"/>
              <a:buChar char="–"/>
              <a:defRPr sz="24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Font typeface="Arial" panose="020B0604020202020204" pitchFamily="34" charset="0"/>
              <a:buChar char="•"/>
              <a:defRPr sz="2000">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Font typeface="Arial" panose="020B0604020202020204" pitchFamily="34" charset="0"/>
              <a:buChar char="–"/>
              <a:defRPr>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Font typeface="Arial" panose="020B0604020202020204" pitchFamily="34" charset="0"/>
              <a:buChar char="»"/>
              <a:defRPr>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fontAlgn="base">
              <a:spcBef>
                <a:spcPct val="20000"/>
              </a:spcBef>
              <a:spcAft>
                <a:spcPct val="0"/>
              </a:spcAft>
              <a:buFont typeface="Arial" panose="020B0604020202020204" pitchFamily="34" charset="0"/>
              <a:buChar char="»"/>
              <a:defRPr>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fontAlgn="base">
              <a:spcBef>
                <a:spcPct val="20000"/>
              </a:spcBef>
              <a:spcAft>
                <a:spcPct val="0"/>
              </a:spcAft>
              <a:buFont typeface="Arial" panose="020B0604020202020204" pitchFamily="34" charset="0"/>
              <a:buChar char="»"/>
              <a:defRPr>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fontAlgn="base">
              <a:spcBef>
                <a:spcPct val="20000"/>
              </a:spcBef>
              <a:spcAft>
                <a:spcPct val="0"/>
              </a:spcAft>
              <a:buFont typeface="Arial" panose="020B0604020202020204" pitchFamily="34" charset="0"/>
              <a:buChar char="»"/>
              <a:defRPr>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fontAlgn="base">
              <a:spcBef>
                <a:spcPct val="20000"/>
              </a:spcBef>
              <a:spcAft>
                <a:spcPct val="0"/>
              </a:spcAft>
              <a:buFont typeface="Arial" panose="020B0604020202020204" pitchFamily="34" charset="0"/>
              <a:buChar char="»"/>
              <a:defRPr>
                <a:solidFill>
                  <a:srgbClr val="000000"/>
                </a:solidFill>
                <a:latin typeface="Arial" panose="020B0604020202020204" pitchFamily="34" charset="0"/>
                <a:ea typeface="ＭＳ Ｐゴシック" panose="020B0600070205080204" pitchFamily="34" charset="-128"/>
                <a:cs typeface="Arial" panose="020B0604020202020204" pitchFamily="34" charset="0"/>
              </a:defRPr>
            </a:lvl9pPr>
          </a:lstStyle>
          <a:p>
            <a:pPr>
              <a:spcBef>
                <a:spcPct val="0"/>
              </a:spcBef>
              <a:buFontTx/>
              <a:buNone/>
            </a:pPr>
            <a:fld id="{7D00509E-6E3A-4A49-A162-0E997F47DEC4}" type="slidenum">
              <a:rPr lang="en-CA" altLang="en-US" sz="1200">
                <a:solidFill>
                  <a:srgbClr val="6F90B8"/>
                </a:solidFill>
              </a:rPr>
              <a:pPr>
                <a:spcBef>
                  <a:spcPct val="0"/>
                </a:spcBef>
                <a:buFontTx/>
                <a:buNone/>
              </a:pPr>
              <a:t>15</a:t>
            </a:fld>
            <a:endParaRPr lang="en-CA" altLang="en-US" sz="1200">
              <a:solidFill>
                <a:srgbClr val="6F90B8"/>
              </a:solidFill>
            </a:endParaRPr>
          </a:p>
        </p:txBody>
      </p:sp>
      <p:pic>
        <p:nvPicPr>
          <p:cNvPr id="3" name="Picture 2"/>
          <p:cNvPicPr>
            <a:picLocks noChangeAspect="1"/>
          </p:cNvPicPr>
          <p:nvPr>
            <p:custDataLst>
              <p:tags r:id="rId2"/>
            </p:custDataLst>
          </p:nvPr>
        </p:nvPicPr>
        <p:blipFill>
          <a:blip r:embed="rId5"/>
          <a:stretch>
            <a:fillRect/>
          </a:stretch>
        </p:blipFill>
        <p:spPr>
          <a:xfrm>
            <a:off x="-36512" y="-99392"/>
            <a:ext cx="9217024" cy="7056784"/>
          </a:xfrm>
          <a:prstGeom prst="rect">
            <a:avLst/>
          </a:prstGeom>
        </p:spPr>
      </p:pic>
    </p:spTree>
    <p:extLst>
      <p:ext uri="{BB962C8B-B14F-4D97-AF65-F5344CB8AC3E}">
        <p14:creationId xmlns:p14="http://schemas.microsoft.com/office/powerpoint/2010/main" val="10606534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normAutofit/>
          </a:bodyPr>
          <a:lstStyle/>
          <a:p>
            <a:r>
              <a:rPr lang="fr-CA"/>
              <a:t>Modèle du continuum de la santé mentale</a:t>
            </a:r>
          </a:p>
        </p:txBody>
      </p:sp>
      <p:pic>
        <p:nvPicPr>
          <p:cNvPr id="5" name="Content Placeholder 4"/>
          <p:cNvPicPr>
            <a:picLocks noGrp="1" noChangeAspect="1"/>
          </p:cNvPicPr>
          <p:nvPr>
            <p:ph idx="1"/>
            <p:custDataLst>
              <p:tags r:id="rId2"/>
            </p:custDataLst>
          </p:nvPr>
        </p:nvPicPr>
        <p:blipFill>
          <a:blip r:embed="rId7" cstate="print">
            <a:extLst>
              <a:ext uri="{28A0092B-C50C-407E-A947-70E740481C1C}">
                <a14:useLocalDpi xmlns:a14="http://schemas.microsoft.com/office/drawing/2010/main" val="0"/>
              </a:ext>
            </a:extLst>
          </a:blip>
          <a:stretch>
            <a:fillRect/>
          </a:stretch>
        </p:blipFill>
        <p:spPr>
          <a:xfrm>
            <a:off x="459741" y="1933055"/>
            <a:ext cx="8229600" cy="472920"/>
          </a:xfrm>
        </p:spPr>
      </p:pic>
      <p:sp>
        <p:nvSpPr>
          <p:cNvPr id="4" name="Slide Number Placeholder 3"/>
          <p:cNvSpPr>
            <a:spLocks noGrp="1"/>
          </p:cNvSpPr>
          <p:nvPr>
            <p:ph type="sldNum" sz="quarter" idx="12"/>
            <p:custDataLst>
              <p:tags r:id="rId3"/>
            </p:custDataLst>
          </p:nvPr>
        </p:nvSpPr>
        <p:spPr/>
        <p:txBody>
          <a:bodyPr/>
          <a:lstStyle/>
          <a:p>
            <a:fld id="{1644748E-F984-4DA6-A9DC-A1A6ECC312EE}" type="slidenum">
              <a:rPr lang="en-CA" altLang="en-US" smtClean="0"/>
              <a:pPr/>
              <a:t>16</a:t>
            </a:fld>
            <a:endParaRPr lang="en-CA" altLang="en-US"/>
          </a:p>
        </p:txBody>
      </p:sp>
      <p:sp>
        <p:nvSpPr>
          <p:cNvPr id="6" name="Content Placeholder 2"/>
          <p:cNvSpPr txBox="1">
            <a:spLocks/>
          </p:cNvSpPr>
          <p:nvPr>
            <p:custDataLst>
              <p:tags r:id="rId4"/>
            </p:custDataLst>
          </p:nvPr>
        </p:nvSpPr>
        <p:spPr bwMode="auto">
          <a:xfrm>
            <a:off x="251520" y="2754552"/>
            <a:ext cx="8640960" cy="3253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panose="020B0604020202020204" pitchFamily="34" charset="0"/>
              <a:buChar char="•"/>
              <a:defRPr sz="2800" kern="1200">
                <a:solidFill>
                  <a:srgbClr val="000000"/>
                </a:solidFill>
                <a:latin typeface="Arial"/>
                <a:ea typeface="ＭＳ Ｐゴシック" charset="0"/>
                <a:cs typeface="Arial"/>
              </a:defRPr>
            </a:lvl1pPr>
            <a:lvl2pPr marL="742950" indent="-285750" algn="l" rtl="0" eaLnBrk="1" fontAlgn="base" hangingPunct="1">
              <a:spcBef>
                <a:spcPct val="20000"/>
              </a:spcBef>
              <a:spcAft>
                <a:spcPct val="0"/>
              </a:spcAft>
              <a:buFont typeface="Arial" panose="020B0604020202020204" pitchFamily="34" charset="0"/>
              <a:buChar char="–"/>
              <a:defRPr sz="2400" kern="1200">
                <a:solidFill>
                  <a:srgbClr val="000000"/>
                </a:solidFill>
                <a:latin typeface="Arial"/>
                <a:ea typeface="ＭＳ Ｐゴシック" charset="0"/>
                <a:cs typeface="Arial"/>
              </a:defRPr>
            </a:lvl2pPr>
            <a:lvl3pPr marL="1143000" indent="-228600" algn="l" rtl="0" eaLnBrk="1" fontAlgn="base" hangingPunct="1">
              <a:spcBef>
                <a:spcPct val="20000"/>
              </a:spcBef>
              <a:spcAft>
                <a:spcPct val="0"/>
              </a:spcAft>
              <a:buFont typeface="Arial" panose="020B0604020202020204" pitchFamily="34" charset="0"/>
              <a:buChar char="•"/>
              <a:defRPr sz="2000" kern="1200">
                <a:solidFill>
                  <a:srgbClr val="000000"/>
                </a:solidFill>
                <a:latin typeface="Arial"/>
                <a:ea typeface="ＭＳ Ｐゴシック" charset="0"/>
                <a:cs typeface="Arial"/>
              </a:defRPr>
            </a:lvl3pPr>
            <a:lvl4pPr marL="1600200" indent="-228600" algn="l" rtl="0" eaLnBrk="1" fontAlgn="base" hangingPunct="1">
              <a:spcBef>
                <a:spcPct val="20000"/>
              </a:spcBef>
              <a:spcAft>
                <a:spcPct val="0"/>
              </a:spcAft>
              <a:buFont typeface="Arial" panose="020B0604020202020204" pitchFamily="34" charset="0"/>
              <a:buChar char="–"/>
              <a:defRPr kern="1200">
                <a:solidFill>
                  <a:srgbClr val="000000"/>
                </a:solidFill>
                <a:latin typeface="Arial"/>
                <a:ea typeface="ＭＳ Ｐゴシック" charset="0"/>
                <a:cs typeface="Arial"/>
              </a:defRPr>
            </a:lvl4pPr>
            <a:lvl5pPr marL="2057400" indent="-228600" algn="l" rtl="0" eaLnBrk="1" fontAlgn="base" hangingPunct="1">
              <a:spcBef>
                <a:spcPct val="20000"/>
              </a:spcBef>
              <a:spcAft>
                <a:spcPct val="0"/>
              </a:spcAft>
              <a:buFont typeface="Arial" panose="020B0604020202020204" pitchFamily="34" charset="0"/>
              <a:buChar char="»"/>
              <a:defRPr kern="1200">
                <a:solidFill>
                  <a:srgbClr val="000000"/>
                </a:solidFill>
                <a:latin typeface="Arial"/>
                <a:ea typeface="ＭＳ Ｐゴシック" charset="0"/>
                <a:cs typeface="Arial"/>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fr-CA" sz="2600" dirty="0"/>
              <a:t>La santé mentale peut changer du jour au lendemain.</a:t>
            </a:r>
          </a:p>
          <a:p>
            <a:r>
              <a:rPr lang="fr-CA" sz="2600" dirty="0"/>
              <a:t>Tout le monde se trouve quelque part le long du continuum.</a:t>
            </a:r>
          </a:p>
          <a:p>
            <a:r>
              <a:rPr lang="fr-CA" sz="2600" dirty="0"/>
              <a:t>Ce n’est pas un outil diagnostique, mais plutôt un outil de conscience de soi.</a:t>
            </a:r>
          </a:p>
          <a:p>
            <a:r>
              <a:rPr lang="fr-CA" sz="2600" dirty="0"/>
              <a:t>Il cible les mesures à prendre pour optimiser votre santé mentale.</a:t>
            </a:r>
          </a:p>
          <a:p>
            <a:r>
              <a:rPr lang="fr-CA" sz="2600" dirty="0"/>
              <a:t>Guide qui vous aide à repérer la détresse chez vos collègues.</a:t>
            </a:r>
          </a:p>
          <a:p>
            <a:pPr marL="0" indent="0">
              <a:buFont typeface="Arial" panose="020B0604020202020204" pitchFamily="34" charset="0"/>
              <a:buNone/>
            </a:pPr>
            <a:endParaRPr lang="en-CA" dirty="0"/>
          </a:p>
          <a:p>
            <a:pPr marL="0" indent="0">
              <a:buFont typeface="Arial" panose="020B0604020202020204" pitchFamily="34" charset="0"/>
              <a:buNone/>
            </a:pPr>
            <a:br>
              <a:rPr lang="fr-CA" sz="2000" dirty="0">
                <a:latin typeface="Calibri" panose="020F0502020204030204" pitchFamily="34" charset="0"/>
              </a:rPr>
            </a:br>
            <a:endParaRPr lang="fr-CA" sz="2000" dirty="0">
              <a:latin typeface="Calibri" panose="020F0502020204030204" pitchFamily="34" charset="0"/>
            </a:endParaRPr>
          </a:p>
        </p:txBody>
      </p:sp>
    </p:spTree>
    <p:extLst>
      <p:ext uri="{BB962C8B-B14F-4D97-AF65-F5344CB8AC3E}">
        <p14:creationId xmlns:p14="http://schemas.microsoft.com/office/powerpoint/2010/main" val="262000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custDataLst>
              <p:tags r:id="rId1"/>
            </p:custDataLst>
          </p:nvPr>
        </p:nvPicPr>
        <p:blipFill>
          <a:blip r:embed="rId6" cstate="print">
            <a:extLst>
              <a:ext uri="{28A0092B-C50C-407E-A947-70E740481C1C}">
                <a14:useLocalDpi xmlns:a14="http://schemas.microsoft.com/office/drawing/2010/main" val="0"/>
              </a:ext>
            </a:extLst>
          </a:blip>
          <a:stretch>
            <a:fillRect/>
          </a:stretch>
        </p:blipFill>
        <p:spPr>
          <a:xfrm>
            <a:off x="-126261" y="1340768"/>
            <a:ext cx="9364084" cy="5832648"/>
          </a:xfrm>
        </p:spPr>
      </p:pic>
      <p:sp>
        <p:nvSpPr>
          <p:cNvPr id="4" name="Slide Number Placeholder 3"/>
          <p:cNvSpPr>
            <a:spLocks noGrp="1"/>
          </p:cNvSpPr>
          <p:nvPr>
            <p:ph type="sldNum" sz="quarter" idx="12"/>
            <p:custDataLst>
              <p:tags r:id="rId2"/>
            </p:custDataLst>
          </p:nvPr>
        </p:nvSpPr>
        <p:spPr/>
        <p:txBody>
          <a:bodyPr/>
          <a:lstStyle/>
          <a:p>
            <a:fld id="{1644748E-F984-4DA6-A9DC-A1A6ECC312EE}" type="slidenum">
              <a:rPr lang="en-CA" altLang="en-US" smtClean="0"/>
              <a:pPr/>
              <a:t>17</a:t>
            </a:fld>
            <a:endParaRPr lang="en-CA" altLang="en-US"/>
          </a:p>
        </p:txBody>
      </p:sp>
      <p:sp>
        <p:nvSpPr>
          <p:cNvPr id="6" name="Title 1"/>
          <p:cNvSpPr>
            <a:spLocks noGrp="1"/>
          </p:cNvSpPr>
          <p:nvPr>
            <p:ph type="title"/>
            <p:custDataLst>
              <p:tags r:id="rId3"/>
            </p:custDataLst>
          </p:nvPr>
        </p:nvSpPr>
        <p:spPr>
          <a:xfrm>
            <a:off x="457200" y="836712"/>
            <a:ext cx="8229600" cy="914400"/>
          </a:xfrm>
        </p:spPr>
        <p:txBody>
          <a:bodyPr/>
          <a:lstStyle/>
          <a:p>
            <a:r>
              <a:rPr lang="fr-CA"/>
              <a:t>Surveillez votre santé mentale</a:t>
            </a:r>
          </a:p>
        </p:txBody>
      </p:sp>
    </p:spTree>
    <p:extLst>
      <p:ext uri="{BB962C8B-B14F-4D97-AF65-F5344CB8AC3E}">
        <p14:creationId xmlns:p14="http://schemas.microsoft.com/office/powerpoint/2010/main" val="8840969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custDataLst>
              <p:tags r:id="rId1"/>
            </p:custDataLst>
          </p:nvPr>
        </p:nvSpPr>
        <p:spPr>
          <a:xfrm>
            <a:off x="436848" y="965396"/>
            <a:ext cx="8305800" cy="762000"/>
          </a:xfrm>
          <a:noFill/>
        </p:spPr>
        <p:txBody>
          <a:bodyPr>
            <a:normAutofit/>
          </a:bodyPr>
          <a:lstStyle/>
          <a:p>
            <a:pPr eaLnBrk="1" hangingPunct="1"/>
            <a:r>
              <a:rPr lang="fr-CA"/>
              <a:t>Vivre dans la zone verte : Actions individuelles </a:t>
            </a:r>
          </a:p>
        </p:txBody>
      </p:sp>
      <p:sp>
        <p:nvSpPr>
          <p:cNvPr id="21507" name="Rectangle 3"/>
          <p:cNvSpPr>
            <a:spLocks noGrp="1" noChangeArrowheads="1"/>
          </p:cNvSpPr>
          <p:nvPr>
            <p:ph type="body" idx="1"/>
            <p:custDataLst>
              <p:tags r:id="rId2"/>
            </p:custDataLst>
          </p:nvPr>
        </p:nvSpPr>
        <p:spPr>
          <a:xfrm>
            <a:off x="1171575" y="2819400"/>
            <a:ext cx="7286625" cy="3705944"/>
          </a:xfrm>
          <a:noFill/>
        </p:spPr>
        <p:txBody>
          <a:bodyPr/>
          <a:lstStyle/>
          <a:p>
            <a:pPr algn="ctr" eaLnBrk="1" hangingPunct="1">
              <a:lnSpc>
                <a:spcPct val="80000"/>
              </a:lnSpc>
              <a:spcBef>
                <a:spcPct val="0"/>
              </a:spcBef>
              <a:buFontTx/>
              <a:buNone/>
            </a:pPr>
            <a:r>
              <a:rPr lang="fr-CA" sz="2600" dirty="0">
                <a:solidFill>
                  <a:schemeClr val="tx2"/>
                </a:solidFill>
              </a:rPr>
              <a:t>Diviser les tâches importantes en petites étapes</a:t>
            </a:r>
          </a:p>
          <a:p>
            <a:pPr algn="ctr" eaLnBrk="1" hangingPunct="1">
              <a:lnSpc>
                <a:spcPct val="80000"/>
              </a:lnSpc>
              <a:spcBef>
                <a:spcPct val="0"/>
              </a:spcBef>
              <a:buFontTx/>
              <a:buNone/>
            </a:pPr>
            <a:r>
              <a:rPr lang="fr-CA" sz="2600" dirty="0">
                <a:solidFill>
                  <a:schemeClr val="tx2"/>
                </a:solidFill>
              </a:rPr>
              <a:t>Se concentrer sur une tâche à la fois</a:t>
            </a:r>
          </a:p>
          <a:p>
            <a:pPr algn="ctr" eaLnBrk="1" hangingPunct="1">
              <a:lnSpc>
                <a:spcPct val="80000"/>
              </a:lnSpc>
              <a:spcBef>
                <a:spcPct val="0"/>
              </a:spcBef>
              <a:buFontTx/>
              <a:buNone/>
            </a:pPr>
            <a:r>
              <a:rPr lang="fr-CA" sz="2600" dirty="0">
                <a:solidFill>
                  <a:schemeClr val="tx2"/>
                </a:solidFill>
              </a:rPr>
              <a:t>Ralentir sa respiration</a:t>
            </a:r>
          </a:p>
          <a:p>
            <a:pPr algn="ctr" eaLnBrk="1" hangingPunct="1">
              <a:lnSpc>
                <a:spcPct val="80000"/>
              </a:lnSpc>
              <a:spcBef>
                <a:spcPct val="0"/>
              </a:spcBef>
              <a:buFontTx/>
              <a:buNone/>
            </a:pPr>
            <a:r>
              <a:rPr lang="fr-CA" sz="2600" dirty="0">
                <a:solidFill>
                  <a:schemeClr val="tx2"/>
                </a:solidFill>
              </a:rPr>
              <a:t>Remettre en question les pensées négatives</a:t>
            </a:r>
          </a:p>
          <a:p>
            <a:pPr algn="ctr" eaLnBrk="1" hangingPunct="1">
              <a:lnSpc>
                <a:spcPct val="80000"/>
              </a:lnSpc>
              <a:spcBef>
                <a:spcPct val="0"/>
              </a:spcBef>
              <a:buFontTx/>
              <a:buNone/>
            </a:pPr>
            <a:r>
              <a:rPr lang="fr-CA" sz="2600" dirty="0">
                <a:solidFill>
                  <a:schemeClr val="tx2"/>
                </a:solidFill>
              </a:rPr>
              <a:t>Maintenir un style de vie sain</a:t>
            </a:r>
          </a:p>
          <a:p>
            <a:pPr algn="ctr" eaLnBrk="1" hangingPunct="1">
              <a:lnSpc>
                <a:spcPct val="80000"/>
              </a:lnSpc>
              <a:spcBef>
                <a:spcPct val="0"/>
              </a:spcBef>
              <a:buFontTx/>
              <a:buNone/>
            </a:pPr>
            <a:r>
              <a:rPr lang="fr-CA" sz="2600" dirty="0">
                <a:solidFill>
                  <a:schemeClr val="tx2"/>
                </a:solidFill>
              </a:rPr>
              <a:t>Privilégier un sommeil de qualité</a:t>
            </a:r>
          </a:p>
          <a:p>
            <a:pPr algn="ctr" eaLnBrk="1" hangingPunct="1">
              <a:lnSpc>
                <a:spcPct val="80000"/>
              </a:lnSpc>
              <a:spcBef>
                <a:spcPct val="0"/>
              </a:spcBef>
              <a:buFontTx/>
              <a:buNone/>
            </a:pPr>
            <a:r>
              <a:rPr lang="fr-CA" sz="2600" dirty="0">
                <a:solidFill>
                  <a:schemeClr val="tx2"/>
                </a:solidFill>
              </a:rPr>
              <a:t>Entretenir un réseau de soutien</a:t>
            </a:r>
          </a:p>
          <a:p>
            <a:pPr algn="ctr" eaLnBrk="1" hangingPunct="1">
              <a:lnSpc>
                <a:spcPct val="80000"/>
              </a:lnSpc>
              <a:spcBef>
                <a:spcPct val="0"/>
              </a:spcBef>
              <a:buFontTx/>
              <a:buNone/>
            </a:pPr>
            <a:r>
              <a:rPr lang="fr-CA" sz="2600" dirty="0">
                <a:solidFill>
                  <a:schemeClr val="tx2"/>
                </a:solidFill>
              </a:rPr>
              <a:t>Connaître ses limites et prendre des pauses.</a:t>
            </a:r>
          </a:p>
          <a:p>
            <a:pPr algn="ctr" eaLnBrk="1" hangingPunct="1">
              <a:lnSpc>
                <a:spcPct val="80000"/>
              </a:lnSpc>
              <a:spcBef>
                <a:spcPct val="0"/>
              </a:spcBef>
              <a:buFontTx/>
              <a:buNone/>
            </a:pPr>
            <a:r>
              <a:rPr lang="fr-CA" sz="2600" dirty="0">
                <a:solidFill>
                  <a:schemeClr val="tx2"/>
                </a:solidFill>
              </a:rPr>
              <a:t>Se garder du temps pour relaxer et se distraire</a:t>
            </a:r>
          </a:p>
        </p:txBody>
      </p:sp>
      <p:pic>
        <p:nvPicPr>
          <p:cNvPr id="2" name="Picture 1"/>
          <p:cNvPicPr>
            <a:picLocks noChangeAspect="1"/>
          </p:cNvPicPr>
          <p:nvPr>
            <p:custDataLst>
              <p:tags r:id="rId3"/>
            </p:custDataLst>
          </p:nvPr>
        </p:nvPicPr>
        <p:blipFill>
          <a:blip r:embed="rId6" cstate="print">
            <a:extLst>
              <a:ext uri="{28A0092B-C50C-407E-A947-70E740481C1C}">
                <a14:useLocalDpi xmlns:a14="http://schemas.microsoft.com/office/drawing/2010/main" val="0"/>
              </a:ext>
            </a:extLst>
          </a:blip>
          <a:stretch>
            <a:fillRect/>
          </a:stretch>
        </p:blipFill>
        <p:spPr>
          <a:xfrm>
            <a:off x="899592" y="1988840"/>
            <a:ext cx="7380312" cy="575202"/>
          </a:xfrm>
          <a:prstGeom prst="rect">
            <a:avLst/>
          </a:prstGeom>
        </p:spPr>
      </p:pic>
    </p:spTree>
    <p:extLst>
      <p:ext uri="{BB962C8B-B14F-4D97-AF65-F5344CB8AC3E}">
        <p14:creationId xmlns:p14="http://schemas.microsoft.com/office/powerpoint/2010/main" val="11700021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custDataLst>
              <p:tags r:id="rId1"/>
            </p:custDataLst>
          </p:nvPr>
        </p:nvSpPr>
        <p:spPr>
          <a:xfrm>
            <a:off x="541124" y="1016645"/>
            <a:ext cx="8305800" cy="762000"/>
          </a:xfrm>
          <a:noFill/>
        </p:spPr>
        <p:txBody>
          <a:bodyPr>
            <a:normAutofit fontScale="90000"/>
          </a:bodyPr>
          <a:lstStyle/>
          <a:p>
            <a:r>
              <a:rPr lang="fr-CA"/>
              <a:t>Vivre dans la zone verte : Mesures en milieu de travail ou prises par des collègues </a:t>
            </a:r>
          </a:p>
        </p:txBody>
      </p:sp>
      <p:sp>
        <p:nvSpPr>
          <p:cNvPr id="22531" name="Rectangle 3"/>
          <p:cNvSpPr>
            <a:spLocks noGrp="1" noChangeArrowheads="1"/>
          </p:cNvSpPr>
          <p:nvPr>
            <p:ph type="body" idx="1"/>
            <p:custDataLst>
              <p:tags r:id="rId2"/>
            </p:custDataLst>
          </p:nvPr>
        </p:nvSpPr>
        <p:spPr>
          <a:xfrm>
            <a:off x="1171575" y="2819400"/>
            <a:ext cx="7286625" cy="3276600"/>
          </a:xfrm>
          <a:noFill/>
        </p:spPr>
        <p:txBody>
          <a:bodyPr/>
          <a:lstStyle/>
          <a:p>
            <a:pPr algn="ctr" eaLnBrk="1" hangingPunct="1">
              <a:spcBef>
                <a:spcPct val="0"/>
              </a:spcBef>
              <a:buFontTx/>
              <a:buNone/>
            </a:pPr>
            <a:r>
              <a:rPr lang="fr-CA" dirty="0">
                <a:solidFill>
                  <a:schemeClr val="tx2"/>
                </a:solidFill>
              </a:rPr>
              <a:t>Donner un exemple positif aux autres</a:t>
            </a:r>
          </a:p>
          <a:p>
            <a:pPr algn="ctr" eaLnBrk="1" hangingPunct="1">
              <a:spcBef>
                <a:spcPct val="0"/>
              </a:spcBef>
              <a:buFontTx/>
              <a:buNone/>
            </a:pPr>
            <a:r>
              <a:rPr lang="fr-CA" dirty="0">
                <a:solidFill>
                  <a:schemeClr val="tx2"/>
                </a:solidFill>
              </a:rPr>
              <a:t>Offrir du soutien entre pairs</a:t>
            </a:r>
          </a:p>
          <a:p>
            <a:pPr algn="ctr" eaLnBrk="1" hangingPunct="1">
              <a:spcBef>
                <a:spcPct val="0"/>
              </a:spcBef>
              <a:buFontTx/>
              <a:buNone/>
            </a:pPr>
            <a:r>
              <a:rPr lang="fr-CA" dirty="0">
                <a:solidFill>
                  <a:schemeClr val="tx2"/>
                </a:solidFill>
              </a:rPr>
              <a:t>Être respectueux et courtois envers autrui</a:t>
            </a:r>
          </a:p>
          <a:p>
            <a:pPr algn="ctr" eaLnBrk="1" hangingPunct="1">
              <a:spcBef>
                <a:spcPct val="0"/>
              </a:spcBef>
              <a:buFontTx/>
              <a:buNone/>
            </a:pPr>
            <a:r>
              <a:rPr lang="fr-CA" dirty="0">
                <a:solidFill>
                  <a:schemeClr val="tx2"/>
                </a:solidFill>
              </a:rPr>
              <a:t>Être inclusif</a:t>
            </a:r>
          </a:p>
          <a:p>
            <a:pPr algn="ctr" eaLnBrk="1" hangingPunct="1">
              <a:spcBef>
                <a:spcPct val="0"/>
              </a:spcBef>
              <a:buFontTx/>
              <a:buNone/>
            </a:pPr>
            <a:r>
              <a:rPr lang="fr-CA" dirty="0">
                <a:solidFill>
                  <a:schemeClr val="tx2"/>
                </a:solidFill>
              </a:rPr>
              <a:t>Communiquer de façon positive et ouverte</a:t>
            </a:r>
          </a:p>
          <a:p>
            <a:pPr algn="ctr" eaLnBrk="1" hangingPunct="1">
              <a:spcBef>
                <a:spcPct val="0"/>
              </a:spcBef>
              <a:buFontTx/>
              <a:buNone/>
            </a:pPr>
            <a:r>
              <a:rPr lang="fr-CA" dirty="0">
                <a:solidFill>
                  <a:schemeClr val="tx2"/>
                </a:solidFill>
              </a:rPr>
              <a:t>S’informer de l’état de chacun</a:t>
            </a:r>
          </a:p>
          <a:p>
            <a:pPr algn="ctr" eaLnBrk="1" hangingPunct="1">
              <a:spcBef>
                <a:spcPct val="0"/>
              </a:spcBef>
              <a:buFontTx/>
              <a:buNone/>
            </a:pPr>
            <a:r>
              <a:rPr lang="fr-CA" dirty="0">
                <a:solidFill>
                  <a:schemeClr val="tx2"/>
                </a:solidFill>
              </a:rPr>
              <a:t>Écouter attentivement</a:t>
            </a:r>
          </a:p>
        </p:txBody>
      </p:sp>
      <p:sp>
        <p:nvSpPr>
          <p:cNvPr id="22534" name="Rectangle 19"/>
          <p:cNvSpPr>
            <a:spLocks noChangeArrowheads="1"/>
          </p:cNvSpPr>
          <p:nvPr>
            <p:custDataLst>
              <p:tags r:id="rId3"/>
            </p:custDataLst>
          </p:nvPr>
        </p:nvSpPr>
        <p:spPr bwMode="auto">
          <a:xfrm>
            <a:off x="361950" y="2330450"/>
            <a:ext cx="8458200" cy="4429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defTabSz="457200" eaLnBrk="0" hangingPunct="0">
              <a:spcBef>
                <a:spcPct val="20000"/>
              </a:spcBef>
              <a:buChar char="•"/>
              <a:defRPr sz="3200">
                <a:solidFill>
                  <a:schemeClr val="tx1"/>
                </a:solidFill>
                <a:latin typeface="Times New Roman" pitchFamily="18" charset="0"/>
              </a:defRPr>
            </a:lvl1pPr>
            <a:lvl2pPr marL="742950" indent="-285750" algn="l" defTabSz="457200" eaLnBrk="0" hangingPunct="0">
              <a:spcBef>
                <a:spcPct val="20000"/>
              </a:spcBef>
              <a:buChar char="–"/>
              <a:defRPr sz="2800">
                <a:solidFill>
                  <a:schemeClr val="tx1"/>
                </a:solidFill>
                <a:latin typeface="Times New Roman" pitchFamily="18" charset="0"/>
              </a:defRPr>
            </a:lvl2pPr>
            <a:lvl3pPr marL="1143000" indent="-228600" algn="l" defTabSz="457200" eaLnBrk="0" hangingPunct="0">
              <a:spcBef>
                <a:spcPct val="20000"/>
              </a:spcBef>
              <a:buChar char="•"/>
              <a:defRPr sz="2400">
                <a:solidFill>
                  <a:schemeClr val="tx1"/>
                </a:solidFill>
                <a:latin typeface="Times New Roman" pitchFamily="18" charset="0"/>
              </a:defRPr>
            </a:lvl3pPr>
            <a:lvl4pPr marL="1600200" indent="-228600" algn="l" defTabSz="457200" eaLnBrk="0" hangingPunct="0">
              <a:spcBef>
                <a:spcPct val="20000"/>
              </a:spcBef>
              <a:buChar char="–"/>
              <a:defRPr sz="2000">
                <a:solidFill>
                  <a:schemeClr val="tx1"/>
                </a:solidFill>
                <a:latin typeface="Times New Roman" pitchFamily="18" charset="0"/>
              </a:defRPr>
            </a:lvl4pPr>
            <a:lvl5pPr marL="2057400" indent="-228600" algn="l" defTabSz="457200" eaLnBrk="0" hangingPunct="0">
              <a:spcBef>
                <a:spcPct val="20000"/>
              </a:spcBef>
              <a:buChar char="»"/>
              <a:defRPr sz="2000">
                <a:solidFill>
                  <a:schemeClr val="tx1"/>
                </a:solidFill>
                <a:latin typeface="Times New Roman" pitchFamily="18" charset="0"/>
              </a:defRPr>
            </a:lvl5pPr>
            <a:lvl6pPr marL="2514600" indent="-228600" defTabSz="457200" eaLnBrk="0" fontAlgn="base" hangingPunct="0">
              <a:spcBef>
                <a:spcPct val="20000"/>
              </a:spcBef>
              <a:spcAft>
                <a:spcPct val="0"/>
              </a:spcAft>
              <a:buChar char="»"/>
              <a:defRPr sz="2000">
                <a:solidFill>
                  <a:schemeClr val="tx1"/>
                </a:solidFill>
                <a:latin typeface="Times New Roman" pitchFamily="18" charset="0"/>
              </a:defRPr>
            </a:lvl6pPr>
            <a:lvl7pPr marL="2971800" indent="-228600" defTabSz="457200" eaLnBrk="0" fontAlgn="base" hangingPunct="0">
              <a:spcBef>
                <a:spcPct val="20000"/>
              </a:spcBef>
              <a:spcAft>
                <a:spcPct val="0"/>
              </a:spcAft>
              <a:buChar char="»"/>
              <a:defRPr sz="2000">
                <a:solidFill>
                  <a:schemeClr val="tx1"/>
                </a:solidFill>
                <a:latin typeface="Times New Roman" pitchFamily="18" charset="0"/>
              </a:defRPr>
            </a:lvl7pPr>
            <a:lvl8pPr marL="3429000" indent="-228600" defTabSz="457200" eaLnBrk="0" fontAlgn="base" hangingPunct="0">
              <a:spcBef>
                <a:spcPct val="20000"/>
              </a:spcBef>
              <a:spcAft>
                <a:spcPct val="0"/>
              </a:spcAft>
              <a:buChar char="»"/>
              <a:defRPr sz="2000">
                <a:solidFill>
                  <a:schemeClr val="tx1"/>
                </a:solidFill>
                <a:latin typeface="Times New Roman" pitchFamily="18" charset="0"/>
              </a:defRPr>
            </a:lvl8pPr>
            <a:lvl9pPr marL="3886200" indent="-228600" defTabSz="4572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endParaRPr lang="en-US" altLang="en-US" sz="1800" b="0">
              <a:latin typeface="Arial" pitchFamily="34" charset="0"/>
            </a:endParaRPr>
          </a:p>
        </p:txBody>
      </p:sp>
      <p:pic>
        <p:nvPicPr>
          <p:cNvPr id="12" name="Picture 11"/>
          <p:cNvPicPr>
            <a:picLocks noChangeAspect="1"/>
          </p:cNvPicPr>
          <p:nvPr>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a:xfrm>
            <a:off x="899592" y="1988840"/>
            <a:ext cx="7380312" cy="575202"/>
          </a:xfrm>
          <a:prstGeom prst="rect">
            <a:avLst/>
          </a:prstGeom>
        </p:spPr>
      </p:pic>
    </p:spTree>
    <p:extLst>
      <p:ext uri="{BB962C8B-B14F-4D97-AF65-F5344CB8AC3E}">
        <p14:creationId xmlns:p14="http://schemas.microsoft.com/office/powerpoint/2010/main" val="2684338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323528" y="930424"/>
            <a:ext cx="8229600" cy="914400"/>
          </a:xfrm>
        </p:spPr>
        <p:txBody>
          <a:bodyPr>
            <a:normAutofit/>
          </a:bodyPr>
          <a:lstStyle/>
          <a:p>
            <a:r>
              <a:rPr lang="fr-CA" sz="2600" u="sng" dirty="0"/>
              <a:t>Contexte – Facteurs importants – Se concentrer sur la santé mentale</a:t>
            </a:r>
          </a:p>
        </p:txBody>
      </p:sp>
      <p:sp>
        <p:nvSpPr>
          <p:cNvPr id="3" name="Content Placeholder 2"/>
          <p:cNvSpPr>
            <a:spLocks noGrp="1"/>
          </p:cNvSpPr>
          <p:nvPr>
            <p:ph idx="1"/>
            <p:custDataLst>
              <p:tags r:id="rId2"/>
            </p:custDataLst>
          </p:nvPr>
        </p:nvSpPr>
        <p:spPr>
          <a:xfrm>
            <a:off x="323528" y="1844824"/>
            <a:ext cx="8424936" cy="4680520"/>
          </a:xfrm>
        </p:spPr>
        <p:txBody>
          <a:bodyPr/>
          <a:lstStyle/>
          <a:p>
            <a:r>
              <a:rPr lang="fr-CA" sz="2200" dirty="0"/>
              <a:t>Rapports du comité technique du groupe de travail mixte sur la santé mentale en milieu de travail</a:t>
            </a:r>
          </a:p>
          <a:p>
            <a:pPr marL="400050" lvl="0"/>
            <a:r>
              <a:rPr lang="fr-CA" sz="2200" dirty="0"/>
              <a:t>Greffier du Conseil privé </a:t>
            </a:r>
          </a:p>
          <a:p>
            <a:pPr marL="800100" lvl="1">
              <a:buFont typeface="Arial" panose="020B0604020202020204" pitchFamily="34" charset="0"/>
              <a:buChar char="•"/>
            </a:pPr>
            <a:r>
              <a:rPr lang="fr-CA" sz="1800" dirty="0"/>
              <a:t>Santé mentale/bien-être de l’employé désigné comme une grande priorité </a:t>
            </a:r>
          </a:p>
          <a:p>
            <a:pPr marL="800100" lvl="1">
              <a:buFont typeface="Arial" panose="020B0604020202020204" pitchFamily="34" charset="0"/>
              <a:buChar char="•"/>
            </a:pPr>
            <a:r>
              <a:rPr lang="fr-CA" sz="1800" dirty="0"/>
              <a:t>Priorité ministérielle clé pour 2016-2017 « créer un milieu de travail sain et respectueux en mettant l’accent sur la santé mentale »</a:t>
            </a:r>
          </a:p>
          <a:p>
            <a:r>
              <a:rPr lang="fr-CA" sz="2200" dirty="0"/>
              <a:t>Stratégie pour la fonction publique fédérale sur la santé mentale en milieu de travail</a:t>
            </a:r>
          </a:p>
          <a:p>
            <a:r>
              <a:rPr lang="fr-CA" sz="2200" dirty="0"/>
              <a:t>Norme nationale sur la santé et la sécurité psychologiques en milieu de travail</a:t>
            </a:r>
          </a:p>
          <a:p>
            <a:pPr lvl="1"/>
            <a:r>
              <a:rPr lang="fr-CA" sz="1800" dirty="0"/>
              <a:t>Un cadre de travail axé sur la promotion de la santé psychologique et la sécurité en </a:t>
            </a:r>
            <a:r>
              <a:rPr lang="fr-CA" sz="1800" b="1" dirty="0"/>
              <a:t>milieu de travail</a:t>
            </a:r>
          </a:p>
          <a:p>
            <a:pPr marL="0" indent="0">
              <a:buNone/>
            </a:pPr>
            <a:endParaRPr lang="en-CA" sz="2400" dirty="0"/>
          </a:p>
          <a:p>
            <a:pPr marL="57150" indent="0">
              <a:buNone/>
            </a:pPr>
            <a:endParaRPr lang="en-CA" dirty="0"/>
          </a:p>
        </p:txBody>
      </p:sp>
      <p:sp>
        <p:nvSpPr>
          <p:cNvPr id="4" name="Slide Number Placeholder 3"/>
          <p:cNvSpPr>
            <a:spLocks noGrp="1"/>
          </p:cNvSpPr>
          <p:nvPr>
            <p:ph type="sldNum" sz="quarter" idx="12"/>
            <p:custDataLst>
              <p:tags r:id="rId3"/>
            </p:custDataLst>
          </p:nvPr>
        </p:nvSpPr>
        <p:spPr/>
        <p:txBody>
          <a:bodyPr/>
          <a:lstStyle/>
          <a:p>
            <a:pPr>
              <a:defRPr/>
            </a:pPr>
            <a:fld id="{F054EA66-A06C-4A5A-854A-71794628531A}" type="slidenum">
              <a:rPr lang="en-CA" altLang="en-US" smtClean="0"/>
              <a:pPr>
                <a:defRPr/>
              </a:pPr>
              <a:t>2</a:t>
            </a:fld>
            <a:endParaRPr lang="en-CA" altLang="en-US"/>
          </a:p>
        </p:txBody>
      </p:sp>
    </p:spTree>
    <p:extLst>
      <p:ext uri="{BB962C8B-B14F-4D97-AF65-F5344CB8AC3E}">
        <p14:creationId xmlns:p14="http://schemas.microsoft.com/office/powerpoint/2010/main" val="12255133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custDataLst>
              <p:tags r:id="rId1"/>
            </p:custDataLst>
          </p:nvPr>
        </p:nvSpPr>
        <p:spPr>
          <a:xfrm>
            <a:off x="361950" y="1056035"/>
            <a:ext cx="8686800" cy="762000"/>
          </a:xfrm>
          <a:noFill/>
        </p:spPr>
        <p:txBody>
          <a:bodyPr>
            <a:normAutofit fontScale="90000"/>
          </a:bodyPr>
          <a:lstStyle/>
          <a:p>
            <a:r>
              <a:rPr lang="fr-CA"/>
              <a:t>Vivre dans la zone verte : Mesures prises par les chefs</a:t>
            </a:r>
          </a:p>
        </p:txBody>
      </p:sp>
      <p:sp>
        <p:nvSpPr>
          <p:cNvPr id="23555" name="Rectangle 3"/>
          <p:cNvSpPr>
            <a:spLocks noGrp="1" noChangeArrowheads="1"/>
          </p:cNvSpPr>
          <p:nvPr>
            <p:ph type="body" idx="1"/>
            <p:custDataLst>
              <p:tags r:id="rId2"/>
            </p:custDataLst>
          </p:nvPr>
        </p:nvSpPr>
        <p:spPr>
          <a:xfrm>
            <a:off x="1171575" y="2819400"/>
            <a:ext cx="7286625" cy="3276600"/>
          </a:xfrm>
          <a:noFill/>
        </p:spPr>
        <p:txBody>
          <a:bodyPr/>
          <a:lstStyle/>
          <a:p>
            <a:pPr algn="ctr" eaLnBrk="1" hangingPunct="1">
              <a:lnSpc>
                <a:spcPct val="80000"/>
              </a:lnSpc>
              <a:spcBef>
                <a:spcPct val="0"/>
              </a:spcBef>
              <a:buFontTx/>
              <a:buNone/>
            </a:pPr>
            <a:r>
              <a:rPr lang="fr-CA">
                <a:solidFill>
                  <a:schemeClr val="tx2"/>
                </a:solidFill>
              </a:rPr>
              <a:t>Donner l’exemple – utiliser des stratégies individuelles</a:t>
            </a:r>
          </a:p>
          <a:p>
            <a:pPr algn="ctr" eaLnBrk="1" hangingPunct="1">
              <a:lnSpc>
                <a:spcPct val="80000"/>
              </a:lnSpc>
              <a:spcBef>
                <a:spcPct val="0"/>
              </a:spcBef>
              <a:buFontTx/>
              <a:buNone/>
            </a:pPr>
            <a:r>
              <a:rPr lang="fr-CA">
                <a:solidFill>
                  <a:schemeClr val="tx2"/>
                </a:solidFill>
              </a:rPr>
              <a:t>Apprendre à connaître son équipe </a:t>
            </a:r>
          </a:p>
          <a:p>
            <a:pPr algn="ctr" eaLnBrk="1" hangingPunct="1">
              <a:lnSpc>
                <a:spcPct val="80000"/>
              </a:lnSpc>
              <a:spcBef>
                <a:spcPct val="0"/>
              </a:spcBef>
              <a:buFontTx/>
              <a:buNone/>
            </a:pPr>
            <a:r>
              <a:rPr lang="fr-CA">
                <a:solidFill>
                  <a:schemeClr val="tx2"/>
                </a:solidFill>
              </a:rPr>
              <a:t>Favoriser un climat de travail sain</a:t>
            </a:r>
          </a:p>
          <a:p>
            <a:pPr algn="ctr" eaLnBrk="1" hangingPunct="1">
              <a:lnSpc>
                <a:spcPct val="80000"/>
              </a:lnSpc>
              <a:spcBef>
                <a:spcPct val="0"/>
              </a:spcBef>
              <a:buFontTx/>
              <a:buNone/>
            </a:pPr>
            <a:r>
              <a:rPr lang="fr-CA">
                <a:solidFill>
                  <a:schemeClr val="tx2"/>
                </a:solidFill>
              </a:rPr>
              <a:t>Déceler et résoudre les problèmes rapidement</a:t>
            </a:r>
          </a:p>
          <a:p>
            <a:pPr algn="ctr" eaLnBrk="1" hangingPunct="1">
              <a:lnSpc>
                <a:spcPct val="80000"/>
              </a:lnSpc>
              <a:spcBef>
                <a:spcPct val="0"/>
              </a:spcBef>
              <a:buFontTx/>
              <a:buNone/>
            </a:pPr>
            <a:r>
              <a:rPr lang="fr-CA">
                <a:solidFill>
                  <a:schemeClr val="tx2"/>
                </a:solidFill>
              </a:rPr>
              <a:t>S’occuper rapidement des problèmes de rendement </a:t>
            </a:r>
          </a:p>
          <a:p>
            <a:pPr algn="ctr" eaLnBrk="1" hangingPunct="1">
              <a:lnSpc>
                <a:spcPct val="80000"/>
              </a:lnSpc>
              <a:spcBef>
                <a:spcPct val="0"/>
              </a:spcBef>
              <a:buFontTx/>
              <a:buNone/>
            </a:pPr>
            <a:r>
              <a:rPr lang="fr-CA">
                <a:solidFill>
                  <a:schemeClr val="tx2"/>
                </a:solidFill>
              </a:rPr>
              <a:t>Manifester un intérêt sincère </a:t>
            </a:r>
          </a:p>
          <a:p>
            <a:pPr algn="ctr" eaLnBrk="1" hangingPunct="1">
              <a:lnSpc>
                <a:spcPct val="80000"/>
              </a:lnSpc>
              <a:spcBef>
                <a:spcPct val="0"/>
              </a:spcBef>
              <a:buFontTx/>
              <a:buNone/>
            </a:pPr>
            <a:r>
              <a:rPr lang="fr-CA">
                <a:solidFill>
                  <a:schemeClr val="tx2"/>
                </a:solidFill>
              </a:rPr>
              <a:t>Encourager l’équilibre entre la vie personnelle et la vie professionnelle</a:t>
            </a:r>
          </a:p>
          <a:p>
            <a:pPr algn="ctr" eaLnBrk="1" hangingPunct="1">
              <a:lnSpc>
                <a:spcPct val="80000"/>
              </a:lnSpc>
              <a:spcBef>
                <a:spcPct val="0"/>
              </a:spcBef>
              <a:buFontTx/>
              <a:buNone/>
            </a:pPr>
            <a:r>
              <a:rPr lang="fr-CA">
                <a:solidFill>
                  <a:schemeClr val="tx2"/>
                </a:solidFill>
              </a:rPr>
              <a:t>Reconnaître les efforts et la contribution</a:t>
            </a:r>
          </a:p>
        </p:txBody>
      </p:sp>
      <p:sp>
        <p:nvSpPr>
          <p:cNvPr id="23558" name="Rectangle 19"/>
          <p:cNvSpPr>
            <a:spLocks noChangeArrowheads="1"/>
          </p:cNvSpPr>
          <p:nvPr>
            <p:custDataLst>
              <p:tags r:id="rId3"/>
            </p:custDataLst>
          </p:nvPr>
        </p:nvSpPr>
        <p:spPr bwMode="auto">
          <a:xfrm>
            <a:off x="361950" y="2330450"/>
            <a:ext cx="8458200" cy="4429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defTabSz="457200" eaLnBrk="0" hangingPunct="0">
              <a:spcBef>
                <a:spcPct val="20000"/>
              </a:spcBef>
              <a:buChar char="•"/>
              <a:defRPr sz="3200">
                <a:solidFill>
                  <a:schemeClr val="tx1"/>
                </a:solidFill>
                <a:latin typeface="Times New Roman" pitchFamily="18" charset="0"/>
              </a:defRPr>
            </a:lvl1pPr>
            <a:lvl2pPr marL="742950" indent="-285750" algn="l" defTabSz="457200" eaLnBrk="0" hangingPunct="0">
              <a:spcBef>
                <a:spcPct val="20000"/>
              </a:spcBef>
              <a:buChar char="–"/>
              <a:defRPr sz="2800">
                <a:solidFill>
                  <a:schemeClr val="tx1"/>
                </a:solidFill>
                <a:latin typeface="Times New Roman" pitchFamily="18" charset="0"/>
              </a:defRPr>
            </a:lvl2pPr>
            <a:lvl3pPr marL="1143000" indent="-228600" algn="l" defTabSz="457200" eaLnBrk="0" hangingPunct="0">
              <a:spcBef>
                <a:spcPct val="20000"/>
              </a:spcBef>
              <a:buChar char="•"/>
              <a:defRPr sz="2400">
                <a:solidFill>
                  <a:schemeClr val="tx1"/>
                </a:solidFill>
                <a:latin typeface="Times New Roman" pitchFamily="18" charset="0"/>
              </a:defRPr>
            </a:lvl3pPr>
            <a:lvl4pPr marL="1600200" indent="-228600" algn="l" defTabSz="457200" eaLnBrk="0" hangingPunct="0">
              <a:spcBef>
                <a:spcPct val="20000"/>
              </a:spcBef>
              <a:buChar char="–"/>
              <a:defRPr sz="2000">
                <a:solidFill>
                  <a:schemeClr val="tx1"/>
                </a:solidFill>
                <a:latin typeface="Times New Roman" pitchFamily="18" charset="0"/>
              </a:defRPr>
            </a:lvl4pPr>
            <a:lvl5pPr marL="2057400" indent="-228600" algn="l" defTabSz="457200" eaLnBrk="0" hangingPunct="0">
              <a:spcBef>
                <a:spcPct val="20000"/>
              </a:spcBef>
              <a:buChar char="»"/>
              <a:defRPr sz="2000">
                <a:solidFill>
                  <a:schemeClr val="tx1"/>
                </a:solidFill>
                <a:latin typeface="Times New Roman" pitchFamily="18" charset="0"/>
              </a:defRPr>
            </a:lvl5pPr>
            <a:lvl6pPr marL="2514600" indent="-228600" defTabSz="457200" eaLnBrk="0" fontAlgn="base" hangingPunct="0">
              <a:spcBef>
                <a:spcPct val="20000"/>
              </a:spcBef>
              <a:spcAft>
                <a:spcPct val="0"/>
              </a:spcAft>
              <a:buChar char="»"/>
              <a:defRPr sz="2000">
                <a:solidFill>
                  <a:schemeClr val="tx1"/>
                </a:solidFill>
                <a:latin typeface="Times New Roman" pitchFamily="18" charset="0"/>
              </a:defRPr>
            </a:lvl6pPr>
            <a:lvl7pPr marL="2971800" indent="-228600" defTabSz="457200" eaLnBrk="0" fontAlgn="base" hangingPunct="0">
              <a:spcBef>
                <a:spcPct val="20000"/>
              </a:spcBef>
              <a:spcAft>
                <a:spcPct val="0"/>
              </a:spcAft>
              <a:buChar char="»"/>
              <a:defRPr sz="2000">
                <a:solidFill>
                  <a:schemeClr val="tx1"/>
                </a:solidFill>
                <a:latin typeface="Times New Roman" pitchFamily="18" charset="0"/>
              </a:defRPr>
            </a:lvl7pPr>
            <a:lvl8pPr marL="3429000" indent="-228600" defTabSz="457200" eaLnBrk="0" fontAlgn="base" hangingPunct="0">
              <a:spcBef>
                <a:spcPct val="20000"/>
              </a:spcBef>
              <a:spcAft>
                <a:spcPct val="0"/>
              </a:spcAft>
              <a:buChar char="»"/>
              <a:defRPr sz="2000">
                <a:solidFill>
                  <a:schemeClr val="tx1"/>
                </a:solidFill>
                <a:latin typeface="Times New Roman" pitchFamily="18" charset="0"/>
              </a:defRPr>
            </a:lvl8pPr>
            <a:lvl9pPr marL="3886200" indent="-228600" defTabSz="4572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endParaRPr lang="en-US" altLang="en-US" sz="1800" b="0">
              <a:latin typeface="Arial" pitchFamily="34" charset="0"/>
            </a:endParaRPr>
          </a:p>
        </p:txBody>
      </p:sp>
      <p:pic>
        <p:nvPicPr>
          <p:cNvPr id="12" name="Picture 11"/>
          <p:cNvPicPr>
            <a:picLocks noChangeAspect="1"/>
          </p:cNvPicPr>
          <p:nvPr>
            <p:custDataLst>
              <p:tags r:id="rId4"/>
            </p:custDataLst>
          </p:nvPr>
        </p:nvPicPr>
        <p:blipFill>
          <a:blip r:embed="rId7" cstate="print">
            <a:extLst>
              <a:ext uri="{28A0092B-C50C-407E-A947-70E740481C1C}">
                <a14:useLocalDpi xmlns:a14="http://schemas.microsoft.com/office/drawing/2010/main" val="0"/>
              </a:ext>
            </a:extLst>
          </a:blip>
          <a:stretch>
            <a:fillRect/>
          </a:stretch>
        </p:blipFill>
        <p:spPr>
          <a:xfrm>
            <a:off x="899592" y="1988840"/>
            <a:ext cx="7380312" cy="575202"/>
          </a:xfrm>
          <a:prstGeom prst="rect">
            <a:avLst/>
          </a:prstGeom>
        </p:spPr>
      </p:pic>
    </p:spTree>
    <p:extLst>
      <p:ext uri="{BB962C8B-B14F-4D97-AF65-F5344CB8AC3E}">
        <p14:creationId xmlns:p14="http://schemas.microsoft.com/office/powerpoint/2010/main" val="17658351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204912" y="803591"/>
            <a:ext cx="8229600" cy="681193"/>
          </a:xfrm>
        </p:spPr>
        <p:txBody>
          <a:bodyPr>
            <a:normAutofit fontScale="90000"/>
          </a:bodyPr>
          <a:lstStyle/>
          <a:p>
            <a:r>
              <a:rPr lang="fr-CA" sz="3200" u="sng"/>
              <a:t>Ressources en santé mentale</a:t>
            </a:r>
            <a:r>
              <a:rPr lang="fr-CA" sz="3200"/>
              <a:t> (employés civils)</a:t>
            </a:r>
          </a:p>
        </p:txBody>
      </p:sp>
      <p:sp>
        <p:nvSpPr>
          <p:cNvPr id="3" name="Content Placeholder 2"/>
          <p:cNvSpPr>
            <a:spLocks noGrp="1"/>
          </p:cNvSpPr>
          <p:nvPr>
            <p:ph idx="1"/>
            <p:custDataLst>
              <p:tags r:id="rId2"/>
            </p:custDataLst>
          </p:nvPr>
        </p:nvSpPr>
        <p:spPr>
          <a:xfrm>
            <a:off x="193502" y="1489298"/>
            <a:ext cx="8687568" cy="5467598"/>
          </a:xfrm>
        </p:spPr>
        <p:txBody>
          <a:bodyPr/>
          <a:lstStyle/>
          <a:p>
            <a:pPr lvl="0">
              <a:buFont typeface="Wingdings" panose="05000000000000000000" pitchFamily="2" charset="2"/>
              <a:buChar char="§"/>
            </a:pPr>
            <a:endParaRPr lang="fr-CA" sz="1800"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fr-CA" sz="1800" dirty="0">
                <a:latin typeface="Arial" panose="020B0604020202020204" pitchFamily="34" charset="0"/>
                <a:cs typeface="Arial" panose="020B0604020202020204" pitchFamily="34" charset="0"/>
              </a:rPr>
              <a:t>Formation en ligne (offerte par le Réseau d’apprentissage de la Défense).</a:t>
            </a:r>
          </a:p>
          <a:p>
            <a:pPr lvl="1">
              <a:buFont typeface="Courier New" panose="02070309020205020404" pitchFamily="49" charset="0"/>
              <a:buChar char="o"/>
            </a:pPr>
            <a:r>
              <a:rPr lang="fr-CA" sz="1600" dirty="0">
                <a:latin typeface="Arial" panose="020B0604020202020204" pitchFamily="34" charset="0"/>
                <a:cs typeface="Arial" panose="020B0604020202020204" pitchFamily="34" charset="0"/>
              </a:rPr>
              <a:t>La santé mentale en milieu de travail pour les gestionnaires (et les employés).</a:t>
            </a:r>
            <a:br>
              <a:rPr lang="fr-CA" sz="1800" dirty="0">
                <a:latin typeface="Arial" panose="020B0604020202020204" pitchFamily="34" charset="0"/>
                <a:cs typeface="Arial" panose="020B0604020202020204" pitchFamily="34" charset="0"/>
              </a:rPr>
            </a:br>
            <a:endParaRPr lang="fr-CA" sz="1800"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fr-CA" sz="1800" dirty="0">
                <a:latin typeface="Arial" panose="020B0604020202020204" pitchFamily="34" charset="0"/>
                <a:cs typeface="Arial" panose="020B0604020202020204" pitchFamily="34" charset="0"/>
              </a:rPr>
              <a:t>Formation en classe (offerte par les Centres d’apprentissage et de carrière et les programmes de promotion de la santé à l’échelle régionale)</a:t>
            </a:r>
          </a:p>
          <a:p>
            <a:pPr lvl="1">
              <a:buFont typeface="Courier New" panose="02070309020205020404" pitchFamily="49" charset="0"/>
              <a:buChar char="o"/>
            </a:pPr>
            <a:r>
              <a:rPr lang="fr-CA" sz="1600" i="1" dirty="0">
                <a:latin typeface="Arial" panose="020B0604020202020204" pitchFamily="34" charset="0"/>
                <a:cs typeface="Arial" panose="020B0604020202020204" pitchFamily="34" charset="0"/>
              </a:rPr>
              <a:t>La conversation cruciale</a:t>
            </a:r>
          </a:p>
          <a:p>
            <a:pPr lvl="1">
              <a:buFont typeface="Courier New" panose="02070309020205020404" pitchFamily="49" charset="0"/>
              <a:buChar char="o"/>
            </a:pPr>
            <a:r>
              <a:rPr lang="fr-CA" sz="1600" i="1" dirty="0">
                <a:latin typeface="Arial" panose="020B0604020202020204" pitchFamily="34" charset="0"/>
                <a:cs typeface="Arial" panose="020B0604020202020204" pitchFamily="34" charset="0"/>
              </a:rPr>
              <a:t>Programme d’apprentissage mixte (PAM) : Santé mentale en milieu de travail</a:t>
            </a:r>
            <a:br>
              <a:rPr lang="fr-CA" sz="1800" dirty="0">
                <a:latin typeface="Arial" panose="020B0604020202020204" pitchFamily="34" charset="0"/>
                <a:cs typeface="Arial" panose="020B0604020202020204" pitchFamily="34" charset="0"/>
              </a:rPr>
            </a:br>
            <a:endParaRPr lang="fr-CA" sz="1800"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fr-CA" sz="1800" dirty="0">
                <a:latin typeface="Arial" panose="020B0604020202020204" pitchFamily="34" charset="0"/>
                <a:cs typeface="Arial" panose="020B0604020202020204" pitchFamily="34" charset="0"/>
              </a:rPr>
              <a:t>Programme d’aide aux employés (PAE) </a:t>
            </a:r>
          </a:p>
          <a:p>
            <a:pPr lvl="1">
              <a:buFont typeface="Courier New" panose="02070309020205020404" pitchFamily="49" charset="0"/>
              <a:buChar char="o"/>
            </a:pPr>
            <a:r>
              <a:rPr lang="fr-CA" sz="1600" dirty="0">
                <a:latin typeface="Arial" panose="020B0604020202020204" pitchFamily="34" charset="0"/>
                <a:cs typeface="Arial" panose="020B0604020202020204" pitchFamily="34" charset="0"/>
              </a:rPr>
              <a:t>Des services d’écoute active et d’aiguillage assurés par des agents d’orientation (AO) internes.</a:t>
            </a:r>
          </a:p>
          <a:p>
            <a:pPr lvl="1">
              <a:buFont typeface="Courier New" panose="02070309020205020404" pitchFamily="49" charset="0"/>
              <a:buChar char="o"/>
            </a:pPr>
            <a:r>
              <a:rPr lang="fr-CA" sz="1600" dirty="0">
                <a:latin typeface="Arial" panose="020B0604020202020204" pitchFamily="34" charset="0"/>
                <a:cs typeface="Arial" panose="020B0604020202020204" pitchFamily="34" charset="0"/>
              </a:rPr>
              <a:t>Des services de consultation à court terme offerts par des conseillers professionnels de la santé mentale (SAE-SC).</a:t>
            </a:r>
            <a:br>
              <a:rPr lang="fr-CA" sz="1800" dirty="0">
                <a:latin typeface="Arial" panose="020B0604020202020204" pitchFamily="34" charset="0"/>
                <a:cs typeface="Arial" panose="020B0604020202020204" pitchFamily="34" charset="0"/>
              </a:rPr>
            </a:br>
            <a:endParaRPr lang="fr-CA" sz="1800" dirty="0">
              <a:latin typeface="Arial" panose="020B0604020202020204" pitchFamily="34" charset="0"/>
              <a:cs typeface="Arial" panose="020B0604020202020204" pitchFamily="34" charset="0"/>
            </a:endParaRPr>
          </a:p>
          <a:p>
            <a:pPr>
              <a:buFont typeface="Wingdings" panose="05000000000000000000" pitchFamily="2" charset="2"/>
              <a:buChar char="§"/>
            </a:pPr>
            <a:r>
              <a:rPr lang="fr-CA" sz="1800" i="1" dirty="0">
                <a:latin typeface="Arial" panose="020B0604020202020204" pitchFamily="34" charset="0"/>
                <a:cs typeface="Arial" panose="020B0604020202020204" pitchFamily="34" charset="0"/>
              </a:rPr>
              <a:t>Programme de résolution des conflits – Mode alternatif de règlement des conflits</a:t>
            </a:r>
          </a:p>
          <a:p>
            <a:pPr>
              <a:buFont typeface="Wingdings" panose="05000000000000000000" pitchFamily="2" charset="2"/>
              <a:buChar char="§"/>
            </a:pPr>
            <a:r>
              <a:rPr lang="fr-CA" sz="1800" i="1" dirty="0">
                <a:latin typeface="Arial" panose="020B0604020202020204" pitchFamily="34" charset="0"/>
                <a:cs typeface="Arial" panose="020B0604020202020204" pitchFamily="34" charset="0"/>
              </a:rPr>
              <a:t>Site Web du Centre d’expertise pour la santé mentale en milieu de travail</a:t>
            </a:r>
            <a:r>
              <a:rPr lang="fr-CA" sz="1800" dirty="0">
                <a:latin typeface="Arial" panose="020B0604020202020204" pitchFamily="34" charset="0"/>
                <a:cs typeface="Arial" panose="020B0604020202020204" pitchFamily="34" charset="0"/>
              </a:rPr>
              <a:t> </a:t>
            </a:r>
          </a:p>
          <a:p>
            <a:pPr lvl="0">
              <a:buFont typeface="Wingdings" panose="05000000000000000000" pitchFamily="2" charset="2"/>
              <a:buChar char="§"/>
            </a:pPr>
            <a:r>
              <a:rPr lang="fr-CA" sz="1800" dirty="0">
                <a:latin typeface="Arial" panose="020B0604020202020204" pitchFamily="34" charset="0"/>
                <a:cs typeface="Arial" panose="020B0604020202020204" pitchFamily="34" charset="0"/>
              </a:rPr>
              <a:t>Programme pilote </a:t>
            </a:r>
            <a:r>
              <a:rPr lang="fr-CA" sz="1800" i="1" dirty="0">
                <a:latin typeface="Arial" panose="020B0604020202020204" pitchFamily="34" charset="0"/>
                <a:cs typeface="Arial" panose="020B0604020202020204" pitchFamily="34" charset="0"/>
              </a:rPr>
              <a:t>Je ne me reconnais pas 2017</a:t>
            </a:r>
          </a:p>
          <a:p>
            <a:pPr lvl="0">
              <a:buFont typeface="Wingdings" panose="05000000000000000000" pitchFamily="2" charset="2"/>
              <a:buChar char="§"/>
            </a:pPr>
            <a:endParaRPr lang="en-CA" sz="2000" dirty="0">
              <a:latin typeface="Arial" panose="020B0604020202020204" pitchFamily="34" charset="0"/>
              <a:cs typeface="Arial" panose="020B0604020202020204" pitchFamily="34" charset="0"/>
            </a:endParaRPr>
          </a:p>
          <a:p>
            <a:pPr marL="0" indent="0">
              <a:buNone/>
            </a:pPr>
            <a:endParaRPr lang="en-CA" sz="1800" dirty="0">
              <a:latin typeface="Calibri" panose="020F0502020204030204" pitchFamily="34" charset="0"/>
            </a:endParaRPr>
          </a:p>
        </p:txBody>
      </p:sp>
      <p:sp>
        <p:nvSpPr>
          <p:cNvPr id="4" name="Slide Number Placeholder 3"/>
          <p:cNvSpPr>
            <a:spLocks noGrp="1"/>
          </p:cNvSpPr>
          <p:nvPr>
            <p:ph type="sldNum" sz="quarter" idx="12"/>
            <p:custDataLst>
              <p:tags r:id="rId3"/>
            </p:custDataLst>
          </p:nvPr>
        </p:nvSpPr>
        <p:spPr/>
        <p:txBody>
          <a:bodyPr/>
          <a:lstStyle/>
          <a:p>
            <a:fld id="{1644748E-F984-4DA6-A9DC-A1A6ECC312EE}" type="slidenum">
              <a:rPr lang="en-CA" altLang="en-US" smtClean="0"/>
              <a:pPr/>
              <a:t>21</a:t>
            </a:fld>
            <a:endParaRPr lang="en-CA" altLang="en-US"/>
          </a:p>
        </p:txBody>
      </p:sp>
    </p:spTree>
    <p:extLst>
      <p:ext uri="{BB962C8B-B14F-4D97-AF65-F5344CB8AC3E}">
        <p14:creationId xmlns:p14="http://schemas.microsoft.com/office/powerpoint/2010/main" val="2250978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custDataLst>
              <p:tags r:id="rId1"/>
            </p:custDataLst>
          </p:nvPr>
        </p:nvSpPr>
        <p:spPr/>
        <p:txBody>
          <a:bodyPr/>
          <a:lstStyle/>
          <a:p>
            <a:pPr marL="0" indent="0" algn="ctr">
              <a:buNone/>
            </a:pPr>
            <a:r>
              <a:rPr lang="fr-CA" sz="8000" b="1"/>
              <a:t>Des questions?</a:t>
            </a:r>
          </a:p>
        </p:txBody>
      </p:sp>
      <p:sp>
        <p:nvSpPr>
          <p:cNvPr id="4" name="Slide Number Placeholder 3"/>
          <p:cNvSpPr>
            <a:spLocks noGrp="1"/>
          </p:cNvSpPr>
          <p:nvPr>
            <p:ph type="sldNum" sz="quarter" idx="12"/>
            <p:custDataLst>
              <p:tags r:id="rId2"/>
            </p:custDataLst>
          </p:nvPr>
        </p:nvSpPr>
        <p:spPr/>
        <p:txBody>
          <a:bodyPr/>
          <a:lstStyle/>
          <a:p>
            <a:fld id="{D6DDC4C8-7CF5-4F63-BC1C-A8492A6323A0}" type="slidenum">
              <a:rPr lang="en-CA" altLang="en-US" smtClean="0"/>
              <a:pPr/>
              <a:t>22</a:t>
            </a:fld>
            <a:endParaRPr lang="en-CA" altLang="en-US" dirty="0"/>
          </a:p>
        </p:txBody>
      </p:sp>
    </p:spTree>
    <p:extLst>
      <p:ext uri="{BB962C8B-B14F-4D97-AF65-F5344CB8AC3E}">
        <p14:creationId xmlns:p14="http://schemas.microsoft.com/office/powerpoint/2010/main" val="936894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457200" y="1052736"/>
            <a:ext cx="8229600" cy="1004664"/>
          </a:xfrm>
        </p:spPr>
        <p:txBody>
          <a:bodyPr>
            <a:normAutofit fontScale="90000"/>
          </a:bodyPr>
          <a:lstStyle/>
          <a:p>
            <a:r>
              <a:rPr lang="fr-CA" sz="3100" u="sng"/>
              <a:t>Groupe de travail mixte – Rapports sur la santé mentale en milieu de travail</a:t>
            </a:r>
            <a:br>
              <a:rPr lang="fr-CA" u="sng"/>
            </a:br>
            <a:endParaRPr lang="fr-CA" u="sng"/>
          </a:p>
        </p:txBody>
      </p:sp>
      <p:sp>
        <p:nvSpPr>
          <p:cNvPr id="3" name="Content Placeholder 2"/>
          <p:cNvSpPr>
            <a:spLocks noGrp="1"/>
          </p:cNvSpPr>
          <p:nvPr>
            <p:ph idx="1"/>
            <p:custDataLst>
              <p:tags r:id="rId2"/>
            </p:custDataLst>
          </p:nvPr>
        </p:nvSpPr>
        <p:spPr>
          <a:xfrm>
            <a:off x="467544" y="2060848"/>
            <a:ext cx="8352928" cy="4176464"/>
          </a:xfrm>
        </p:spPr>
        <p:txBody>
          <a:bodyPr/>
          <a:lstStyle/>
          <a:p>
            <a:r>
              <a:rPr lang="fr-CA" sz="2600" dirty="0"/>
              <a:t>Axés sur les mesures visant l’amélioration de la santé mentale au sein de la fonction publique et la concordance avec la norme nationale</a:t>
            </a:r>
          </a:p>
          <a:p>
            <a:r>
              <a:rPr lang="fr-CA" sz="2600" dirty="0"/>
              <a:t>Cinq questions prioritaires :</a:t>
            </a:r>
          </a:p>
          <a:p>
            <a:pPr marL="457200" lvl="1" indent="0">
              <a:buNone/>
            </a:pPr>
            <a:r>
              <a:rPr lang="fr-CA" i="1" dirty="0">
                <a:solidFill>
                  <a:schemeClr val="tx2"/>
                </a:solidFill>
              </a:rPr>
              <a:t>	</a:t>
            </a:r>
            <a:r>
              <a:rPr lang="fr-CA" sz="2200" i="1" dirty="0">
                <a:solidFill>
                  <a:schemeClr val="tx2"/>
                </a:solidFill>
              </a:rPr>
              <a:t>Leadership, Engagement, Éducation/Formation, </a:t>
            </a:r>
          </a:p>
          <a:p>
            <a:pPr marL="457200" lvl="1" indent="0">
              <a:buNone/>
            </a:pPr>
            <a:r>
              <a:rPr lang="fr-CA" sz="2200" i="1" dirty="0">
                <a:solidFill>
                  <a:schemeClr val="tx2"/>
                </a:solidFill>
              </a:rPr>
              <a:t>	Communications et Promotion, Mesure et Responsabilité</a:t>
            </a:r>
          </a:p>
          <a:p>
            <a:r>
              <a:rPr lang="fr-CA" sz="2600" dirty="0"/>
              <a:t>A mené à la Stratégie pour la fonction publique fédérale sur la santé mentale en milieu de travail</a:t>
            </a:r>
          </a:p>
          <a:p>
            <a:pPr marL="457200" lvl="1" indent="0">
              <a:buNone/>
            </a:pPr>
            <a:endParaRPr lang="en-CA" i="1" dirty="0">
              <a:solidFill>
                <a:schemeClr val="tx2"/>
              </a:solidFill>
            </a:endParaRPr>
          </a:p>
          <a:p>
            <a:pPr marL="457200" lvl="1" indent="0">
              <a:buNone/>
            </a:pPr>
            <a:endParaRPr lang="en-CA" dirty="0"/>
          </a:p>
        </p:txBody>
      </p:sp>
      <p:sp>
        <p:nvSpPr>
          <p:cNvPr id="4" name="Slide Number Placeholder 3"/>
          <p:cNvSpPr>
            <a:spLocks noGrp="1"/>
          </p:cNvSpPr>
          <p:nvPr>
            <p:ph type="sldNum" sz="quarter" idx="12"/>
            <p:custDataLst>
              <p:tags r:id="rId3"/>
            </p:custDataLst>
          </p:nvPr>
        </p:nvSpPr>
        <p:spPr/>
        <p:txBody>
          <a:bodyPr/>
          <a:lstStyle/>
          <a:p>
            <a:fld id="{D6DDC4C8-7CF5-4F63-BC1C-A8492A6323A0}" type="slidenum">
              <a:rPr lang="en-CA" altLang="en-US" smtClean="0"/>
              <a:pPr/>
              <a:t>3</a:t>
            </a:fld>
            <a:endParaRPr lang="en-CA" altLang="en-US"/>
          </a:p>
        </p:txBody>
      </p:sp>
    </p:spTree>
    <p:extLst>
      <p:ext uri="{BB962C8B-B14F-4D97-AF65-F5344CB8AC3E}">
        <p14:creationId xmlns:p14="http://schemas.microsoft.com/office/powerpoint/2010/main" val="162599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467544" y="980728"/>
            <a:ext cx="8219256" cy="936104"/>
          </a:xfrm>
        </p:spPr>
        <p:txBody>
          <a:bodyPr>
            <a:noAutofit/>
          </a:bodyPr>
          <a:lstStyle/>
          <a:p>
            <a:r>
              <a:rPr lang="fr-CA" u="sng"/>
              <a:t>Stratégie pour la fonction publique fédérale sur la santé mentale en milieu de travail</a:t>
            </a:r>
          </a:p>
        </p:txBody>
      </p:sp>
      <p:sp>
        <p:nvSpPr>
          <p:cNvPr id="3" name="Content Placeholder 2"/>
          <p:cNvSpPr>
            <a:spLocks noGrp="1"/>
          </p:cNvSpPr>
          <p:nvPr>
            <p:ph idx="1"/>
            <p:custDataLst>
              <p:tags r:id="rId2"/>
            </p:custDataLst>
          </p:nvPr>
        </p:nvSpPr>
        <p:spPr>
          <a:xfrm>
            <a:off x="539552" y="2060848"/>
            <a:ext cx="8147248" cy="4320480"/>
          </a:xfrm>
        </p:spPr>
        <p:txBody>
          <a:bodyPr/>
          <a:lstStyle/>
          <a:p>
            <a:pPr lvl="0"/>
            <a:r>
              <a:rPr lang="fr-CA" sz="2600" dirty="0"/>
              <a:t>Axée sur trois piliers stratégiques : </a:t>
            </a:r>
          </a:p>
          <a:p>
            <a:pPr marL="0" lvl="0" indent="0">
              <a:buNone/>
            </a:pPr>
            <a:endParaRPr lang="en-CA" sz="2600" dirty="0"/>
          </a:p>
          <a:p>
            <a:pPr lvl="0"/>
            <a:endParaRPr lang="en-CA" sz="2600" dirty="0"/>
          </a:p>
          <a:p>
            <a:pPr lvl="0"/>
            <a:endParaRPr lang="en-CA" sz="2600" dirty="0"/>
          </a:p>
          <a:p>
            <a:pPr lvl="0"/>
            <a:endParaRPr lang="en-CA" sz="2600" dirty="0"/>
          </a:p>
          <a:p>
            <a:pPr lvl="0"/>
            <a:endParaRPr lang="en-CA" sz="2600" dirty="0"/>
          </a:p>
          <a:p>
            <a:pPr lvl="0"/>
            <a:r>
              <a:rPr lang="fr-CA" sz="2600" dirty="0"/>
              <a:t>Les MDN et les FAC aborderont chaque pilier dans le cadre d’un plan d’action</a:t>
            </a:r>
          </a:p>
          <a:p>
            <a:pPr marL="0" lvl="0" indent="0">
              <a:buNone/>
            </a:pPr>
            <a:endParaRPr lang="en-CA" b="1" dirty="0"/>
          </a:p>
          <a:p>
            <a:pPr lvl="0"/>
            <a:endParaRPr lang="en-CA" b="1" dirty="0"/>
          </a:p>
          <a:p>
            <a:pPr lvl="0"/>
            <a:endParaRPr lang="en-CA" b="1" dirty="0"/>
          </a:p>
          <a:p>
            <a:pPr marL="457200" lvl="1" indent="0">
              <a:buNone/>
            </a:pPr>
            <a:r>
              <a:rPr lang="fr-CA" dirty="0"/>
              <a:t> </a:t>
            </a:r>
          </a:p>
          <a:p>
            <a:pPr marL="0" indent="0">
              <a:buNone/>
            </a:pPr>
            <a:endParaRPr lang="en-CA" dirty="0"/>
          </a:p>
        </p:txBody>
      </p:sp>
      <p:sp>
        <p:nvSpPr>
          <p:cNvPr id="4" name="Slide Number Placeholder 3"/>
          <p:cNvSpPr>
            <a:spLocks noGrp="1"/>
          </p:cNvSpPr>
          <p:nvPr>
            <p:ph type="sldNum" sz="quarter" idx="12"/>
            <p:custDataLst>
              <p:tags r:id="rId3"/>
            </p:custDataLst>
          </p:nvPr>
        </p:nvSpPr>
        <p:spPr/>
        <p:txBody>
          <a:bodyPr/>
          <a:lstStyle/>
          <a:p>
            <a:fld id="{D6DDC4C8-7CF5-4F63-BC1C-A8492A6323A0}" type="slidenum">
              <a:rPr lang="en-CA" altLang="en-US" smtClean="0"/>
              <a:pPr/>
              <a:t>4</a:t>
            </a:fld>
            <a:endParaRPr lang="en-CA" altLang="en-US"/>
          </a:p>
        </p:txBody>
      </p:sp>
      <p:grpSp>
        <p:nvGrpSpPr>
          <p:cNvPr id="5" name="Group 4"/>
          <p:cNvGrpSpPr/>
          <p:nvPr>
            <p:custDataLst>
              <p:tags r:id="rId4"/>
            </p:custDataLst>
          </p:nvPr>
        </p:nvGrpSpPr>
        <p:grpSpPr>
          <a:xfrm>
            <a:off x="1835696" y="2708920"/>
            <a:ext cx="5256584" cy="2160240"/>
            <a:chOff x="1854909" y="2885301"/>
            <a:chExt cx="3214817" cy="1171833"/>
          </a:xfrm>
        </p:grpSpPr>
        <p:sp>
          <p:nvSpPr>
            <p:cNvPr id="6" name="Oval 5"/>
            <p:cNvSpPr/>
            <p:nvPr>
              <p:custDataLst>
                <p:tags r:id="rId5"/>
              </p:custDataLst>
            </p:nvPr>
          </p:nvSpPr>
          <p:spPr>
            <a:xfrm>
              <a:off x="1854909" y="2887360"/>
              <a:ext cx="1157417" cy="1157417"/>
            </a:xfrm>
            <a:prstGeom prst="ellipse">
              <a:avLst/>
            </a:prstGeom>
            <a:solidFill>
              <a:srgbClr val="00517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CA" sz="2000" b="1" dirty="0" err="1"/>
                <a:t>Change-ment</a:t>
              </a:r>
              <a:r>
                <a:rPr lang="fr-CA" sz="2000" b="1" dirty="0"/>
                <a:t> de la culture</a:t>
              </a:r>
            </a:p>
          </p:txBody>
        </p:sp>
        <p:sp>
          <p:nvSpPr>
            <p:cNvPr id="7" name="Oval 6"/>
            <p:cNvSpPr/>
            <p:nvPr>
              <p:custDataLst>
                <p:tags r:id="rId6"/>
              </p:custDataLst>
            </p:nvPr>
          </p:nvSpPr>
          <p:spPr>
            <a:xfrm>
              <a:off x="2890817" y="2885301"/>
              <a:ext cx="1157417" cy="1157417"/>
            </a:xfrm>
            <a:prstGeom prst="ellipse">
              <a:avLst/>
            </a:prstGeom>
            <a:solidFill>
              <a:srgbClr val="3095B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CA" sz="2000" b="1" dirty="0" err="1"/>
                <a:t>Renforce-ment</a:t>
              </a:r>
              <a:r>
                <a:rPr lang="fr-CA" sz="2000" b="1" dirty="0"/>
                <a:t> des capacités</a:t>
              </a:r>
            </a:p>
          </p:txBody>
        </p:sp>
        <p:sp>
          <p:nvSpPr>
            <p:cNvPr id="8" name="Oval 7"/>
            <p:cNvSpPr/>
            <p:nvPr>
              <p:custDataLst>
                <p:tags r:id="rId7"/>
              </p:custDataLst>
            </p:nvPr>
          </p:nvSpPr>
          <p:spPr>
            <a:xfrm>
              <a:off x="3912309" y="2899717"/>
              <a:ext cx="1157417" cy="1157417"/>
            </a:xfrm>
            <a:prstGeom prst="ellipse">
              <a:avLst/>
            </a:prstGeom>
            <a:solidFill>
              <a:srgbClr val="37424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CA" b="1" dirty="0"/>
                <a:t>Mesure et rapports</a:t>
              </a:r>
            </a:p>
          </p:txBody>
        </p:sp>
      </p:grpSp>
    </p:spTree>
    <p:extLst>
      <p:ext uri="{BB962C8B-B14F-4D97-AF65-F5344CB8AC3E}">
        <p14:creationId xmlns:p14="http://schemas.microsoft.com/office/powerpoint/2010/main" val="2820324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467544" y="980728"/>
            <a:ext cx="8219256" cy="936104"/>
          </a:xfrm>
        </p:spPr>
        <p:txBody>
          <a:bodyPr>
            <a:noAutofit/>
          </a:bodyPr>
          <a:lstStyle/>
          <a:p>
            <a:r>
              <a:rPr lang="fr-CA" u="sng"/>
              <a:t>Stratégie pour la fonction publique fédérale sur la santé mentale en milieu de travail</a:t>
            </a:r>
          </a:p>
        </p:txBody>
      </p:sp>
      <p:sp>
        <p:nvSpPr>
          <p:cNvPr id="3" name="Content Placeholder 2"/>
          <p:cNvSpPr>
            <a:spLocks noGrp="1"/>
          </p:cNvSpPr>
          <p:nvPr>
            <p:ph idx="1"/>
            <p:custDataLst>
              <p:tags r:id="rId2"/>
            </p:custDataLst>
          </p:nvPr>
        </p:nvSpPr>
        <p:spPr>
          <a:xfrm>
            <a:off x="539552" y="2060848"/>
            <a:ext cx="8147248" cy="4320480"/>
          </a:xfrm>
        </p:spPr>
        <p:txBody>
          <a:bodyPr/>
          <a:lstStyle/>
          <a:p>
            <a:pPr lvl="0"/>
            <a:r>
              <a:rPr lang="fr-CA" sz="2100" dirty="0"/>
              <a:t>Prendre en compte la santé et la sécurité psychologiques dans chacun des aspects du travail au sein de la fonction publique. Les employés doivent se sentir libres d’exprimer leurs préoccupations et de demander de l’aide lorsqu’ils en ont besoin, dans un milieu exempt de stigmatisation.</a:t>
            </a:r>
          </a:p>
          <a:p>
            <a:pPr lvl="0"/>
            <a:r>
              <a:rPr lang="fr-CA" sz="2100" dirty="0"/>
              <a:t>Offrir aux employés et aux gestionnaires la formation, les outils et les ressources dont ils ont besoin pour favoriser la santé mentale, accroître la résilience, prévenir les dommages psychologiques, régler les incidents et répondre aux préoccupations.</a:t>
            </a:r>
          </a:p>
          <a:p>
            <a:pPr lvl="0"/>
            <a:r>
              <a:rPr lang="fr-CA" sz="2100" dirty="0"/>
              <a:t>Établir un petit nombre d’indicateurs qui nous permettront de mesurer les progrès, de prendre le pouls de notre organisation et de notre effectif de façon périodique et d’assurer la transparence quant à nos progrès.</a:t>
            </a:r>
          </a:p>
          <a:p>
            <a:pPr marL="0" lvl="0" indent="0">
              <a:buNone/>
            </a:pPr>
            <a:endParaRPr lang="en-CA" b="1" dirty="0"/>
          </a:p>
          <a:p>
            <a:pPr lvl="0"/>
            <a:endParaRPr lang="en-CA" b="1" dirty="0"/>
          </a:p>
          <a:p>
            <a:pPr lvl="0"/>
            <a:endParaRPr lang="en-CA" b="1" dirty="0"/>
          </a:p>
          <a:p>
            <a:pPr marL="457200" lvl="1" indent="0">
              <a:buNone/>
            </a:pPr>
            <a:r>
              <a:rPr lang="fr-CA" dirty="0"/>
              <a:t> </a:t>
            </a:r>
          </a:p>
          <a:p>
            <a:pPr marL="0" indent="0">
              <a:buNone/>
            </a:pPr>
            <a:endParaRPr lang="en-CA" dirty="0"/>
          </a:p>
        </p:txBody>
      </p:sp>
      <p:sp>
        <p:nvSpPr>
          <p:cNvPr id="4" name="Slide Number Placeholder 3"/>
          <p:cNvSpPr>
            <a:spLocks noGrp="1"/>
          </p:cNvSpPr>
          <p:nvPr>
            <p:ph type="sldNum" sz="quarter" idx="12"/>
            <p:custDataLst>
              <p:tags r:id="rId3"/>
            </p:custDataLst>
          </p:nvPr>
        </p:nvSpPr>
        <p:spPr/>
        <p:txBody>
          <a:bodyPr/>
          <a:lstStyle/>
          <a:p>
            <a:fld id="{D6DDC4C8-7CF5-4F63-BC1C-A8492A6323A0}" type="slidenum">
              <a:rPr lang="en-CA" altLang="en-US" smtClean="0"/>
              <a:pPr/>
              <a:t>5</a:t>
            </a:fld>
            <a:endParaRPr lang="en-CA" altLang="en-US"/>
          </a:p>
        </p:txBody>
      </p:sp>
    </p:spTree>
    <p:extLst>
      <p:ext uri="{BB962C8B-B14F-4D97-AF65-F5344CB8AC3E}">
        <p14:creationId xmlns:p14="http://schemas.microsoft.com/office/powerpoint/2010/main" val="1200655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457200" y="1143000"/>
            <a:ext cx="8291264" cy="629816"/>
          </a:xfrm>
        </p:spPr>
        <p:txBody>
          <a:bodyPr/>
          <a:lstStyle/>
          <a:p>
            <a:r>
              <a:rPr lang="fr-CA" u="sng" dirty="0"/>
              <a:t>Réponse du Ministère</a:t>
            </a:r>
          </a:p>
        </p:txBody>
      </p:sp>
      <p:sp>
        <p:nvSpPr>
          <p:cNvPr id="3" name="Content Placeholder 2"/>
          <p:cNvSpPr>
            <a:spLocks noGrp="1"/>
          </p:cNvSpPr>
          <p:nvPr>
            <p:ph idx="1"/>
            <p:custDataLst>
              <p:tags r:id="rId2"/>
            </p:custDataLst>
          </p:nvPr>
        </p:nvSpPr>
        <p:spPr>
          <a:xfrm>
            <a:off x="457200" y="1916832"/>
            <a:ext cx="8229600" cy="4026768"/>
          </a:xfrm>
        </p:spPr>
        <p:txBody>
          <a:bodyPr/>
          <a:lstStyle/>
          <a:p>
            <a:pPr marL="57150" indent="0">
              <a:buNone/>
            </a:pPr>
            <a:r>
              <a:rPr lang="fr-CA" sz="2600" dirty="0"/>
              <a:t>Le chef d’état-major de la défense (CEMD) et le sous‐ministre (SM) se sont engagés « à mettre en place et à conserver un milieu de travail sain, sécuritaire et propice au respect ainsi qu’à garantir que les bons programmes et services sont offerts pour améliorer la santé physique et mentale au travail des membres de l’Équipe de la Défense. » </a:t>
            </a:r>
          </a:p>
          <a:p>
            <a:pPr marL="57150" indent="0">
              <a:buNone/>
            </a:pPr>
            <a:endParaRPr lang="en-US" sz="1800" dirty="0"/>
          </a:p>
          <a:p>
            <a:pPr marL="57150" indent="0">
              <a:buNone/>
            </a:pPr>
            <a:endParaRPr lang="en-CA" sz="2400" dirty="0"/>
          </a:p>
          <a:p>
            <a:pPr marL="0" indent="0">
              <a:buNone/>
            </a:pPr>
            <a:endParaRPr lang="en-CA" dirty="0"/>
          </a:p>
        </p:txBody>
      </p:sp>
      <p:sp>
        <p:nvSpPr>
          <p:cNvPr id="4" name="Slide Number Placeholder 3"/>
          <p:cNvSpPr>
            <a:spLocks noGrp="1"/>
          </p:cNvSpPr>
          <p:nvPr>
            <p:ph type="sldNum" sz="quarter" idx="12"/>
            <p:custDataLst>
              <p:tags r:id="rId3"/>
            </p:custDataLst>
          </p:nvPr>
        </p:nvSpPr>
        <p:spPr/>
        <p:txBody>
          <a:bodyPr/>
          <a:lstStyle/>
          <a:p>
            <a:fld id="{D6DDC4C8-7CF5-4F63-BC1C-A8492A6323A0}" type="slidenum">
              <a:rPr lang="en-CA" altLang="en-US" smtClean="0"/>
              <a:pPr/>
              <a:t>6</a:t>
            </a:fld>
            <a:endParaRPr lang="en-CA" altLang="en-US"/>
          </a:p>
        </p:txBody>
      </p:sp>
    </p:spTree>
    <p:extLst>
      <p:ext uri="{BB962C8B-B14F-4D97-AF65-F5344CB8AC3E}">
        <p14:creationId xmlns:p14="http://schemas.microsoft.com/office/powerpoint/2010/main" val="3099277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fr-CA"/>
              <a:t>Réponse du Ministère</a:t>
            </a:r>
          </a:p>
        </p:txBody>
      </p:sp>
      <p:sp>
        <p:nvSpPr>
          <p:cNvPr id="3" name="Content Placeholder 2"/>
          <p:cNvSpPr>
            <a:spLocks noGrp="1"/>
          </p:cNvSpPr>
          <p:nvPr>
            <p:ph idx="1"/>
            <p:custDataLst>
              <p:tags r:id="rId2"/>
            </p:custDataLst>
          </p:nvPr>
        </p:nvSpPr>
        <p:spPr>
          <a:xfrm>
            <a:off x="457200" y="1772816"/>
            <a:ext cx="8229600" cy="4170784"/>
          </a:xfrm>
        </p:spPr>
        <p:txBody>
          <a:bodyPr/>
          <a:lstStyle/>
          <a:p>
            <a:r>
              <a:rPr lang="fr-CA" sz="2600" dirty="0"/>
              <a:t>Stratégie de santé et de bien-être globaux</a:t>
            </a:r>
          </a:p>
          <a:p>
            <a:r>
              <a:rPr lang="fr-CA" sz="2600" dirty="0"/>
              <a:t>Plan d’action sur la santé mentale en milieu de travail de l’Équipe de la Défense</a:t>
            </a:r>
          </a:p>
          <a:p>
            <a:r>
              <a:rPr lang="fr-CA" sz="2600" dirty="0"/>
              <a:t>Axé sur l’optimisation du milieu de travail</a:t>
            </a:r>
          </a:p>
          <a:p>
            <a:pPr lvl="1"/>
            <a:r>
              <a:rPr lang="fr-CA" sz="2200" dirty="0"/>
              <a:t>Nomination d’un champion</a:t>
            </a:r>
          </a:p>
          <a:p>
            <a:pPr lvl="1"/>
            <a:r>
              <a:rPr lang="fr-CA" sz="2200" dirty="0"/>
              <a:t>Examiner les données, les programmes en vigueur en milieu de travail, les politiques et les pratiques pour cerner les risques et les secteurs où des améliorations peuvent être apportées.</a:t>
            </a:r>
          </a:p>
          <a:p>
            <a:pPr lvl="1"/>
            <a:r>
              <a:rPr lang="fr-CA" sz="2200" dirty="0"/>
              <a:t>Sensibiliser les gens à la santé mentale en milieu de travail et aux services de soutien en matière de santé en milieu de travail qui leur sont offerts.</a:t>
            </a:r>
          </a:p>
        </p:txBody>
      </p:sp>
      <p:sp>
        <p:nvSpPr>
          <p:cNvPr id="4" name="Slide Number Placeholder 3"/>
          <p:cNvSpPr>
            <a:spLocks noGrp="1"/>
          </p:cNvSpPr>
          <p:nvPr>
            <p:ph type="sldNum" sz="quarter" idx="12"/>
            <p:custDataLst>
              <p:tags r:id="rId3"/>
            </p:custDataLst>
          </p:nvPr>
        </p:nvSpPr>
        <p:spPr/>
        <p:txBody>
          <a:bodyPr/>
          <a:lstStyle/>
          <a:p>
            <a:fld id="{D6DDC4C8-7CF5-4F63-BC1C-A8492A6323A0}" type="slidenum">
              <a:rPr lang="en-CA" altLang="en-US" smtClean="0"/>
              <a:pPr/>
              <a:t>7</a:t>
            </a:fld>
            <a:endParaRPr lang="en-CA" altLang="en-US"/>
          </a:p>
        </p:txBody>
      </p:sp>
    </p:spTree>
    <p:extLst>
      <p:ext uri="{BB962C8B-B14F-4D97-AF65-F5344CB8AC3E}">
        <p14:creationId xmlns:p14="http://schemas.microsoft.com/office/powerpoint/2010/main" val="27438532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462930" y="836712"/>
            <a:ext cx="8229600" cy="914400"/>
          </a:xfrm>
        </p:spPr>
        <p:txBody>
          <a:bodyPr>
            <a:normAutofit/>
          </a:bodyPr>
          <a:lstStyle/>
          <a:p>
            <a:r>
              <a:rPr lang="fr-CA" sz="3200" u="sng" dirty="0"/>
              <a:t>Stratégie de santé et de bien-être globaux</a:t>
            </a:r>
          </a:p>
        </p:txBody>
      </p:sp>
      <p:sp>
        <p:nvSpPr>
          <p:cNvPr id="3" name="Content Placeholder 2"/>
          <p:cNvSpPr>
            <a:spLocks noGrp="1"/>
          </p:cNvSpPr>
          <p:nvPr>
            <p:ph idx="1"/>
            <p:custDataLst>
              <p:tags r:id="rId2"/>
            </p:custDataLst>
          </p:nvPr>
        </p:nvSpPr>
        <p:spPr>
          <a:xfrm>
            <a:off x="457200" y="1751112"/>
            <a:ext cx="8229600" cy="3783756"/>
          </a:xfrm>
        </p:spPr>
        <p:txBody>
          <a:bodyPr/>
          <a:lstStyle/>
          <a:p>
            <a:r>
              <a:rPr lang="fr-CA" sz="2300" dirty="0"/>
              <a:t>Fait partie de la nouvelle politique de défense du Canada, </a:t>
            </a:r>
            <a:r>
              <a:rPr lang="fr-CA" sz="2300" i="1" dirty="0"/>
              <a:t>Protection, Sécurité, Engagement (PSE) « Les gens d’abord ».</a:t>
            </a:r>
          </a:p>
          <a:p>
            <a:r>
              <a:rPr lang="fr-CA" sz="2300" dirty="0"/>
              <a:t>Un cadre commun qui appuie la santé et le bien-être de l’Équipe de la Défense tout en renforçant un milieu de travail sécuritaire où les gens sont solidaires et respectueux.</a:t>
            </a:r>
          </a:p>
          <a:p>
            <a:r>
              <a:rPr lang="fr-CA" sz="2300" dirty="0"/>
              <a:t>Préconise une culture axée sur les comportements sains et la responsabilité partagée entre la personne et l’organisation. </a:t>
            </a:r>
          </a:p>
          <a:p>
            <a:r>
              <a:rPr lang="fr-CA" sz="2300" dirty="0"/>
              <a:t>Comprend le bien-être psychologique en milieu de travail, l’environnement de travail physique et la santé individuelle, incluant les aspects physiques, mentaux, spirituels et familiaux.</a:t>
            </a:r>
          </a:p>
        </p:txBody>
      </p:sp>
      <p:sp>
        <p:nvSpPr>
          <p:cNvPr id="4" name="Slide Number Placeholder 3"/>
          <p:cNvSpPr>
            <a:spLocks noGrp="1"/>
          </p:cNvSpPr>
          <p:nvPr>
            <p:ph type="sldNum" sz="quarter" idx="12"/>
            <p:custDataLst>
              <p:tags r:id="rId3"/>
            </p:custDataLst>
          </p:nvPr>
        </p:nvSpPr>
        <p:spPr/>
        <p:txBody>
          <a:bodyPr/>
          <a:lstStyle/>
          <a:p>
            <a:fld id="{1644748E-F984-4DA6-A9DC-A1A6ECC312EE}" type="slidenum">
              <a:rPr lang="en-CA" altLang="en-US" smtClean="0"/>
              <a:pPr/>
              <a:t>8</a:t>
            </a:fld>
            <a:endParaRPr lang="en-CA" altLang="en-US"/>
          </a:p>
        </p:txBody>
      </p:sp>
    </p:spTree>
    <p:extLst>
      <p:ext uri="{BB962C8B-B14F-4D97-AF65-F5344CB8AC3E}">
        <p14:creationId xmlns:p14="http://schemas.microsoft.com/office/powerpoint/2010/main" val="3890768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179512" y="836711"/>
            <a:ext cx="8229600" cy="753201"/>
          </a:xfrm>
        </p:spPr>
        <p:txBody>
          <a:bodyPr>
            <a:normAutofit/>
          </a:bodyPr>
          <a:lstStyle/>
          <a:p>
            <a:r>
              <a:rPr lang="fr-CA" sz="3200" u="sng"/>
              <a:t>Une responsabilité partagée</a:t>
            </a:r>
          </a:p>
        </p:txBody>
      </p:sp>
      <p:sp>
        <p:nvSpPr>
          <p:cNvPr id="3" name="Content Placeholder 2"/>
          <p:cNvSpPr>
            <a:spLocks noGrp="1"/>
          </p:cNvSpPr>
          <p:nvPr>
            <p:ph idx="1"/>
            <p:custDataLst>
              <p:tags r:id="rId2"/>
            </p:custDataLst>
          </p:nvPr>
        </p:nvSpPr>
        <p:spPr>
          <a:xfrm>
            <a:off x="467544" y="3140967"/>
            <a:ext cx="8219256" cy="2897385"/>
          </a:xfrm>
        </p:spPr>
        <p:txBody>
          <a:bodyPr/>
          <a:lstStyle/>
          <a:p>
            <a:pPr lvl="0">
              <a:buFont typeface="Wingdings" panose="05000000000000000000" pitchFamily="2" charset="2"/>
              <a:buChar char="§"/>
            </a:pPr>
            <a:r>
              <a:rPr lang="fr-CA" sz="2400" dirty="0">
                <a:latin typeface="Arial" panose="020B0604020202020204" pitchFamily="34" charset="0"/>
                <a:cs typeface="Arial" panose="020B0604020202020204" pitchFamily="34" charset="0"/>
              </a:rPr>
              <a:t>Les gestionnaires jouent un rôle clé. </a:t>
            </a:r>
          </a:p>
          <a:p>
            <a:pPr marL="0" lvl="0" indent="0">
              <a:buNone/>
            </a:pPr>
            <a:endParaRPr lang="en-CA" sz="2400"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fr-CA" sz="2400" dirty="0">
                <a:latin typeface="Arial" panose="020B0604020202020204" pitchFamily="34" charset="0"/>
                <a:cs typeface="Arial" panose="020B0604020202020204" pitchFamily="34" charset="0"/>
              </a:rPr>
              <a:t>Les employés jouent aussi un rôle clé. </a:t>
            </a:r>
          </a:p>
          <a:p>
            <a:pPr lvl="0">
              <a:buFont typeface="Wingdings" panose="05000000000000000000" pitchFamily="2" charset="2"/>
              <a:buChar char="§"/>
            </a:pPr>
            <a:endParaRPr lang="en-CA" sz="2400" dirty="0">
              <a:latin typeface="Arial" panose="020B0604020202020204" pitchFamily="34" charset="0"/>
              <a:cs typeface="Arial" panose="020B0604020202020204" pitchFamily="34" charset="0"/>
            </a:endParaRPr>
          </a:p>
          <a:p>
            <a:pPr lvl="0">
              <a:buFont typeface="Wingdings" panose="05000000000000000000" pitchFamily="2" charset="2"/>
              <a:buChar char="§"/>
            </a:pPr>
            <a:r>
              <a:rPr lang="fr-CA" sz="2400" dirty="0">
                <a:latin typeface="Arial" panose="020B0604020202020204" pitchFamily="34" charset="0"/>
                <a:cs typeface="Arial" panose="020B0604020202020204" pitchFamily="34" charset="0"/>
              </a:rPr>
              <a:t>Les interactions quotidiennes comptent.</a:t>
            </a:r>
          </a:p>
          <a:p>
            <a:pPr lvl="0">
              <a:buFont typeface="Wingdings" panose="05000000000000000000" pitchFamily="2" charset="2"/>
              <a:buChar char="§"/>
            </a:pPr>
            <a:endParaRPr lang="en-CA" sz="2400" dirty="0">
              <a:latin typeface="Arial" panose="020B0604020202020204" pitchFamily="34" charset="0"/>
              <a:cs typeface="Arial" panose="020B0604020202020204" pitchFamily="34" charset="0"/>
            </a:endParaRPr>
          </a:p>
          <a:p>
            <a:pPr lvl="0">
              <a:buFont typeface="Wingdings" panose="05000000000000000000" pitchFamily="2" charset="2"/>
              <a:buChar char="§"/>
            </a:pPr>
            <a:endParaRPr lang="en-CA" sz="2400" dirty="0">
              <a:latin typeface="Arial" panose="020B0604020202020204" pitchFamily="34" charset="0"/>
              <a:cs typeface="Arial" panose="020B0604020202020204" pitchFamily="34" charset="0"/>
            </a:endParaRPr>
          </a:p>
          <a:p>
            <a:pPr marL="0" lvl="0" indent="0">
              <a:buNone/>
            </a:pPr>
            <a:endParaRPr lang="en-CA" sz="2400" dirty="0">
              <a:latin typeface="Arial" panose="020B0604020202020204" pitchFamily="34" charset="0"/>
              <a:cs typeface="Arial" panose="020B0604020202020204" pitchFamily="34" charset="0"/>
            </a:endParaRPr>
          </a:p>
          <a:p>
            <a:pPr marL="457200" lvl="1" indent="0">
              <a:buNone/>
            </a:pPr>
            <a:endParaRPr lang="en-CA" sz="1600" dirty="0">
              <a:latin typeface="Arial" panose="020B0604020202020204" pitchFamily="34" charset="0"/>
              <a:cs typeface="Arial" panose="020B0604020202020204" pitchFamily="34" charset="0"/>
            </a:endParaRPr>
          </a:p>
          <a:p>
            <a:pPr lvl="0">
              <a:buFont typeface="Wingdings" panose="05000000000000000000" pitchFamily="2" charset="2"/>
              <a:buChar char="§"/>
            </a:pPr>
            <a:endParaRPr lang="en-CA" sz="1800" dirty="0">
              <a:latin typeface="Calibri" panose="020F0502020204030204" pitchFamily="34" charset="0"/>
            </a:endParaRPr>
          </a:p>
          <a:p>
            <a:pPr>
              <a:buFont typeface="Wingdings" panose="05000000000000000000" pitchFamily="2" charset="2"/>
              <a:buChar char="§"/>
            </a:pPr>
            <a:endParaRPr lang="en-CA" sz="1800" dirty="0">
              <a:latin typeface="Calibri" panose="020F0502020204030204" pitchFamily="34" charset="0"/>
            </a:endParaRPr>
          </a:p>
        </p:txBody>
      </p:sp>
      <p:sp>
        <p:nvSpPr>
          <p:cNvPr id="4" name="Slide Number Placeholder 3"/>
          <p:cNvSpPr>
            <a:spLocks noGrp="1"/>
          </p:cNvSpPr>
          <p:nvPr>
            <p:ph type="sldNum" sz="quarter" idx="12"/>
            <p:custDataLst>
              <p:tags r:id="rId3"/>
            </p:custDataLst>
          </p:nvPr>
        </p:nvSpPr>
        <p:spPr/>
        <p:txBody>
          <a:bodyPr/>
          <a:lstStyle/>
          <a:p>
            <a:fld id="{1644748E-F984-4DA6-A9DC-A1A6ECC312EE}" type="slidenum">
              <a:rPr lang="en-CA" altLang="en-US" smtClean="0"/>
              <a:pPr/>
              <a:t>9</a:t>
            </a:fld>
            <a:endParaRPr lang="en-CA" altLang="en-US"/>
          </a:p>
        </p:txBody>
      </p:sp>
      <p:sp>
        <p:nvSpPr>
          <p:cNvPr id="5" name="Rounded Rectangle 4"/>
          <p:cNvSpPr/>
          <p:nvPr>
            <p:custDataLst>
              <p:tags r:id="rId4"/>
            </p:custDataLst>
          </p:nvPr>
        </p:nvSpPr>
        <p:spPr>
          <a:xfrm>
            <a:off x="179512" y="1751243"/>
            <a:ext cx="8640960" cy="11016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TextBox 5"/>
          <p:cNvSpPr txBox="1"/>
          <p:nvPr>
            <p:custDataLst>
              <p:tags r:id="rId5"/>
            </p:custDataLst>
          </p:nvPr>
        </p:nvSpPr>
        <p:spPr>
          <a:xfrm>
            <a:off x="204912" y="1924973"/>
            <a:ext cx="8615560" cy="738664"/>
          </a:xfrm>
          <a:prstGeom prst="rect">
            <a:avLst/>
          </a:prstGeom>
          <a:noFill/>
        </p:spPr>
        <p:txBody>
          <a:bodyPr wrap="square" rtlCol="0">
            <a:spAutoFit/>
          </a:bodyPr>
          <a:lstStyle/>
          <a:p>
            <a:pPr algn="ctr"/>
            <a:r>
              <a:rPr lang="fr-CA" sz="2100" dirty="0">
                <a:solidFill>
                  <a:schemeClr val="bg1"/>
                </a:solidFill>
              </a:rPr>
              <a:t>La santé et le bien-être des membres de l’Équipe de la Défense sont </a:t>
            </a:r>
            <a:r>
              <a:rPr lang="fr-CA" sz="2100" b="1" i="1" dirty="0">
                <a:solidFill>
                  <a:schemeClr val="bg1"/>
                </a:solidFill>
              </a:rPr>
              <a:t>une responsabilité partagée</a:t>
            </a:r>
            <a:r>
              <a:rPr lang="fr-CA" sz="2100" dirty="0">
                <a:solidFill>
                  <a:schemeClr val="bg1"/>
                </a:solidFill>
              </a:rPr>
              <a:t> par les employés et l’organisation.</a:t>
            </a:r>
          </a:p>
        </p:txBody>
      </p:sp>
    </p:spTree>
    <p:extLst>
      <p:ext uri="{BB962C8B-B14F-4D97-AF65-F5344CB8AC3E}">
        <p14:creationId xmlns:p14="http://schemas.microsoft.com/office/powerpoint/2010/main" val="424095597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NGAGE" val="{&quot;SavedSwatch&quot;:&quot;-11579311|-10846711|-14797230|-8244963|-11249614|SPAC&quot;,&quot;Id&quot;:&quot;5cdaf5e435333828f8de5c21&quot;,&quot;SmartGridHorizontal&quot;:0,&quot;LinkedExcelSources&quot;:{},&quot;LinkedProjectSources&quot;:{},&quot;FlowConfig&quot;:{&quot;Canvas&quot;:{&quot;Slide&quot;:-1,&quot;Width&quot;:0,&quot;Height&quot;:0},&quot;Timeline&quot;:{&quot;Actions&quot;:[]}},&quot;LinkedSlideMergeSources&quot;:{},&quot;LinkedSharePointSlideMergeSources&quot;:{}}"/>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4"/>
</p:tagLst>
</file>

<file path=ppt/tags/tag14.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
</p:tagLst>
</file>

<file path=ppt/tags/tag15.xml><?xml version="1.0" encoding="utf-8"?>
<p:tagLst xmlns:a="http://schemas.openxmlformats.org/drawingml/2006/main" xmlns:r="http://schemas.openxmlformats.org/officeDocument/2006/relationships" xmlns:p="http://schemas.openxmlformats.org/presentationml/2006/main">
  <p:tag name="ENGAGECOLOR" val="{&quot;FillColor&quot;:{&quot;ColorIndex&quot;:2,&quot;ColorModifier&quot;:0,&quot;BrightnessModifier&quot;:0}}"/>
</p:tagLst>
</file>

<file path=ppt/tags/tag16.xml><?xml version="1.0" encoding="utf-8"?>
<p:tagLst xmlns:a="http://schemas.openxmlformats.org/drawingml/2006/main" xmlns:r="http://schemas.openxmlformats.org/officeDocument/2006/relationships" xmlns:p="http://schemas.openxmlformats.org/presentationml/2006/main">
  <p:tag name="ENGAGECOLOR" val="{&quot;FillColor&quot;:{&quot;ColorIndex&quot;:3,&quot;ColorModifier&quot;:0,&quot;BrightnessModifier&quot;:0}}"/>
</p:tagLst>
</file>

<file path=ppt/tags/tag17.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3.xml><?xml version="1.0" encoding="utf-8"?>
<p:tagLst xmlns:a="http://schemas.openxmlformats.org/drawingml/2006/main" xmlns:r="http://schemas.openxmlformats.org/officeDocument/2006/relationships" xmlns:p="http://schemas.openxmlformats.org/presentationml/2006/main">
  <p:tag name="NUM" val="5"/>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6.xml><?xml version="1.0" encoding="utf-8"?>
<p:tagLst xmlns:a="http://schemas.openxmlformats.org/drawingml/2006/main" xmlns:r="http://schemas.openxmlformats.org/officeDocument/2006/relationships" xmlns:p="http://schemas.openxmlformats.org/presentationml/2006/main">
  <p:tag name="NUM" val="3"/>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1"/>
</p:tagLst>
</file>

<file path=ppt/tags/tag44.xml><?xml version="1.0" encoding="utf-8"?>
<p:tagLst xmlns:a="http://schemas.openxmlformats.org/drawingml/2006/main" xmlns:r="http://schemas.openxmlformats.org/officeDocument/2006/relationships" xmlns:p="http://schemas.openxmlformats.org/presentationml/2006/main">
  <p:tag name="NUM" val="2"/>
</p:tagLst>
</file>

<file path=ppt/tags/tag45.xml><?xml version="1.0" encoding="utf-8"?>
<p:tagLst xmlns:a="http://schemas.openxmlformats.org/drawingml/2006/main" xmlns:r="http://schemas.openxmlformats.org/officeDocument/2006/relationships" xmlns:p="http://schemas.openxmlformats.org/presentationml/2006/main">
  <p:tag name="NUM" val="3"/>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48.xml><?xml version="1.0" encoding="utf-8"?>
<p:tagLst xmlns:a="http://schemas.openxmlformats.org/drawingml/2006/main" xmlns:r="http://schemas.openxmlformats.org/officeDocument/2006/relationships" xmlns:p="http://schemas.openxmlformats.org/presentationml/2006/main">
  <p:tag name="NUM" val="3"/>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1.xml><?xml version="1.0" encoding="utf-8"?>
<p:tagLst xmlns:a="http://schemas.openxmlformats.org/drawingml/2006/main" xmlns:r="http://schemas.openxmlformats.org/officeDocument/2006/relationships" xmlns:p="http://schemas.openxmlformats.org/presentationml/2006/main">
  <p:tag name="NUM" val="1"/>
</p:tagLst>
</file>

<file path=ppt/tags/tag52.xml><?xml version="1.0" encoding="utf-8"?>
<p:tagLst xmlns:a="http://schemas.openxmlformats.org/drawingml/2006/main" xmlns:r="http://schemas.openxmlformats.org/officeDocument/2006/relationships" xmlns:p="http://schemas.openxmlformats.org/presentationml/2006/main">
  <p:tag name="NUM" val="2"/>
</p:tagLst>
</file>

<file path=ppt/tags/tag53.xml><?xml version="1.0" encoding="utf-8"?>
<p:tagLst xmlns:a="http://schemas.openxmlformats.org/drawingml/2006/main" xmlns:r="http://schemas.openxmlformats.org/officeDocument/2006/relationships" xmlns:p="http://schemas.openxmlformats.org/presentationml/2006/main">
  <p:tag name="NUM" val="3"/>
</p:tagLst>
</file>

<file path=ppt/tags/tag54.xml><?xml version="1.0" encoding="utf-8"?>
<p:tagLst xmlns:a="http://schemas.openxmlformats.org/drawingml/2006/main" xmlns:r="http://schemas.openxmlformats.org/officeDocument/2006/relationships" xmlns:p="http://schemas.openxmlformats.org/presentationml/2006/main">
  <p:tag name="NUM" val="4"/>
</p:tagLst>
</file>

<file path=ppt/tags/tag55.xml><?xml version="1.0" encoding="utf-8"?>
<p:tagLst xmlns:a="http://schemas.openxmlformats.org/drawingml/2006/main" xmlns:r="http://schemas.openxmlformats.org/officeDocument/2006/relationships" xmlns:p="http://schemas.openxmlformats.org/presentationml/2006/main">
  <p:tag name="NUM" val="1"/>
</p:tagLst>
</file>

<file path=ppt/tags/tag56.xml><?xml version="1.0" encoding="utf-8"?>
<p:tagLst xmlns:a="http://schemas.openxmlformats.org/drawingml/2006/main" xmlns:r="http://schemas.openxmlformats.org/officeDocument/2006/relationships" xmlns:p="http://schemas.openxmlformats.org/presentationml/2006/main">
  <p:tag name="NUM" val="2"/>
</p:tagLst>
</file>

<file path=ppt/tags/tag57.xml><?xml version="1.0" encoding="utf-8"?>
<p:tagLst xmlns:a="http://schemas.openxmlformats.org/drawingml/2006/main" xmlns:r="http://schemas.openxmlformats.org/officeDocument/2006/relationships" xmlns:p="http://schemas.openxmlformats.org/presentationml/2006/main">
  <p:tag name="NUM" val="3"/>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1"/>
</p:tagLst>
</file>

<file path=ppt/tags/tag62.xml><?xml version="1.0" encoding="utf-8"?>
<p:tagLst xmlns:a="http://schemas.openxmlformats.org/drawingml/2006/main" xmlns:r="http://schemas.openxmlformats.org/officeDocument/2006/relationships" xmlns:p="http://schemas.openxmlformats.org/presentationml/2006/main">
  <p:tag name="NUM" val="2"/>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4"/>
</p:tagLst>
</file>

<file path=ppt/tags/tag65.xml><?xml version="1.0" encoding="utf-8"?>
<p:tagLst xmlns:a="http://schemas.openxmlformats.org/drawingml/2006/main" xmlns:r="http://schemas.openxmlformats.org/officeDocument/2006/relationships" xmlns:p="http://schemas.openxmlformats.org/presentationml/2006/main">
  <p:tag name="NUM" val="1"/>
</p:tagLst>
</file>

<file path=ppt/tags/tag66.xml><?xml version="1.0" encoding="utf-8"?>
<p:tagLst xmlns:a="http://schemas.openxmlformats.org/drawingml/2006/main" xmlns:r="http://schemas.openxmlformats.org/officeDocument/2006/relationships" xmlns:p="http://schemas.openxmlformats.org/presentationml/2006/main">
  <p:tag name="NUM" val="2"/>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4"/>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2"/>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1"/>
</p:tagLst>
</file>

<file path=ppt/tags/tag73.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DND-PPT-English-Corporate_Intern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DND-PPT-English-Corporate_Internal</Template>
  <TotalTime>7854</TotalTime>
  <Words>2562</Words>
  <Application>Microsoft Office PowerPoint</Application>
  <PresentationFormat>On-screen Show (4:3)</PresentationFormat>
  <Paragraphs>427</Paragraphs>
  <Slides>22</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ＭＳ Ｐゴシック</vt:lpstr>
      <vt:lpstr>Arial</vt:lpstr>
      <vt:lpstr>Calibri</vt:lpstr>
      <vt:lpstr>Courier New</vt:lpstr>
      <vt:lpstr>Times New Roman</vt:lpstr>
      <vt:lpstr>Wingdings</vt:lpstr>
      <vt:lpstr>DND-PPT-English-Corporate_Internal</vt:lpstr>
      <vt:lpstr>  La santé et la sécurité psychologiques en milieu de travail</vt:lpstr>
      <vt:lpstr>Contexte – Facteurs importants – Se concentrer sur la santé mentale</vt:lpstr>
      <vt:lpstr>Groupe de travail mixte – Rapports sur la santé mentale en milieu de travail </vt:lpstr>
      <vt:lpstr>Stratégie pour la fonction publique fédérale sur la santé mentale en milieu de travail</vt:lpstr>
      <vt:lpstr>Stratégie pour la fonction publique fédérale sur la santé mentale en milieu de travail</vt:lpstr>
      <vt:lpstr>Réponse du Ministère</vt:lpstr>
      <vt:lpstr>Réponse du Ministère</vt:lpstr>
      <vt:lpstr>Stratégie de santé et de bien-être globaux</vt:lpstr>
      <vt:lpstr>Une responsabilité partagée</vt:lpstr>
      <vt:lpstr>Norme nationale sur la santé et la sécurité psychologiques en milieu de travail</vt:lpstr>
      <vt:lpstr>Norme nationale sur la santé et la sécurité psychologiques en milieu de travail</vt:lpstr>
      <vt:lpstr>Sondage sur le mieux-être en milieu de travail à la Défense</vt:lpstr>
      <vt:lpstr>Sondage sur le mieux-être en milieu de travail à la Défense </vt:lpstr>
      <vt:lpstr>Sondage sur le mieux-être en milieu de travail à la Défense</vt:lpstr>
      <vt:lpstr>PowerPoint Presentation</vt:lpstr>
      <vt:lpstr>Modèle du continuum de la santé mentale</vt:lpstr>
      <vt:lpstr>Surveillez votre santé mentale</vt:lpstr>
      <vt:lpstr>Vivre dans la zone verte : Actions individuelles </vt:lpstr>
      <vt:lpstr>Vivre dans la zone verte : Mesures en milieu de travail ou prises par des collègues </vt:lpstr>
      <vt:lpstr>Vivre dans la zone verte : Mesures prises par les chefs</vt:lpstr>
      <vt:lpstr>Ressources en santé mentale (employés civils)</vt:lpstr>
      <vt:lpstr>PowerPoint Presentation</vt:lpstr>
    </vt:vector>
  </TitlesOfParts>
  <Company>Department of National Defence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Federal Public Service Workplace Mental Health Strategy</dc:title>
  <dc:creator>khattar.nk</dc:creator>
  <cp:lastModifiedBy>Sandra Montpetit</cp:lastModifiedBy>
  <cp:revision>89</cp:revision>
  <cp:lastPrinted>2019-05-01T13:43:42Z</cp:lastPrinted>
  <dcterms:created xsi:type="dcterms:W3CDTF">2016-11-08T19:51:47Z</dcterms:created>
  <dcterms:modified xsi:type="dcterms:W3CDTF">2019-05-15T13:43:05Z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112182</vt:lpwstr>
  </property>
  <property fmtid="{D5CDD505-2E9C-101B-9397-08002B2CF9AE}" pid="3" name="NXPowerLiteSettings">
    <vt:lpwstr>F7000400038000</vt:lpwstr>
  </property>
  <property fmtid="{D5CDD505-2E9C-101B-9397-08002B2CF9AE}" pid="4" name="NXPowerLiteVersion">
    <vt:lpwstr>D6.2.2</vt:lpwstr>
  </property>
</Properties>
</file>