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4" r:id="rId5"/>
    <p:sldId id="260" r:id="rId6"/>
    <p:sldId id="261" r:id="rId7"/>
    <p:sldId id="258" r:id="rId8"/>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2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730" autoAdjust="0"/>
    <p:restoredTop sz="94660"/>
  </p:normalViewPr>
  <p:slideViewPr>
    <p:cSldViewPr snapToGrid="0">
      <p:cViewPr varScale="1">
        <p:scale>
          <a:sx n="72" d="100"/>
          <a:sy n="72" d="100"/>
        </p:scale>
        <p:origin x="8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3083950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699356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96164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706007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23908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2251782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469942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1346474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691054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72B4F-F629-4E4F-852B-6EF3A511CE23}" type="datetimeFigureOut">
              <a:rPr lang="en-US" smtClean="0"/>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278880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B72B4F-F629-4E4F-852B-6EF3A511CE23}" type="datetimeFigureOut">
              <a:rPr lang="en-US" smtClean="0"/>
              <a:t>5/7/2019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377319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B72B4F-F629-4E4F-852B-6EF3A511CE23}" type="datetimeFigureOut">
              <a:rPr lang="en-US" smtClean="0"/>
              <a:t>5/7/2019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700003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B72B4F-F629-4E4F-852B-6EF3A511CE23}" type="datetimeFigureOut">
              <a:rPr lang="en-US" smtClean="0"/>
              <a:t>5/7/2019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1309702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72B4F-F629-4E4F-852B-6EF3A511CE23}" type="datetimeFigureOut">
              <a:rPr lang="en-US" smtClean="0"/>
              <a:t>5/7/2019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433123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B72B4F-F629-4E4F-852B-6EF3A511CE23}" type="datetimeFigureOut">
              <a:rPr lang="en-US" smtClean="0"/>
              <a:t>5/7/2019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3257645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2B72B4F-F629-4E4F-852B-6EF3A511CE23}" type="datetimeFigureOut">
              <a:rPr lang="en-US" smtClean="0"/>
              <a:t>5/7/2019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44B71D-AE6D-4356-ABC7-96274C9F29ED}" type="slidenum">
              <a:rPr lang="en-US" smtClean="0"/>
              <a:t>‹#›</a:t>
            </a:fld>
            <a:endParaRPr lang="en-US"/>
          </a:p>
        </p:txBody>
      </p:sp>
    </p:spTree>
    <p:extLst>
      <p:ext uri="{BB962C8B-B14F-4D97-AF65-F5344CB8AC3E}">
        <p14:creationId xmlns:p14="http://schemas.microsoft.com/office/powerpoint/2010/main" val="3379658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B72B4F-F629-4E4F-852B-6EF3A511CE23}" type="datetimeFigureOut">
              <a:rPr lang="en-US" smtClean="0"/>
              <a:t>5/7/2019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844B71D-AE6D-4356-ABC7-96274C9F29ED}" type="slidenum">
              <a:rPr lang="en-US" smtClean="0"/>
              <a:t>‹#›</a:t>
            </a:fld>
            <a:endParaRPr lang="en-US"/>
          </a:p>
        </p:txBody>
      </p:sp>
    </p:spTree>
    <p:extLst>
      <p:ext uri="{BB962C8B-B14F-4D97-AF65-F5344CB8AC3E}">
        <p14:creationId xmlns:p14="http://schemas.microsoft.com/office/powerpoint/2010/main" val="4108226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2234" y="2832372"/>
            <a:ext cx="7766936" cy="1646302"/>
          </a:xfrm>
        </p:spPr>
        <p:txBody>
          <a:bodyPr/>
          <a:lstStyle/>
          <a:p>
            <a:pPr algn="ctr"/>
            <a:r>
              <a:rPr lang="en-US" sz="9600" dirty="0"/>
              <a:t>Violence</a:t>
            </a:r>
            <a:br>
              <a:rPr lang="en-US" dirty="0"/>
            </a:br>
            <a:r>
              <a:rPr lang="en-CA" sz="4000" i="1" dirty="0">
                <a:latin typeface="Calibri" panose="020F0502020204030204" pitchFamily="34" charset="0"/>
                <a:ea typeface="Calibri" panose="020F0502020204030204" pitchFamily="34" charset="0"/>
                <a:cs typeface="Times New Roman" panose="02020603050405020304" pitchFamily="18" charset="0"/>
              </a:rPr>
              <a:t>(harassment and violence, including sexual harassment)</a:t>
            </a:r>
            <a:br>
              <a:rPr lang="en-CA" i="1" dirty="0">
                <a:latin typeface="Calibri" panose="020F0502020204030204" pitchFamily="34" charset="0"/>
                <a:ea typeface="Calibri" panose="020F0502020204030204" pitchFamily="34" charset="0"/>
                <a:cs typeface="Times New Roman" panose="02020603050405020304" pitchFamily="18" charset="0"/>
              </a:rPr>
            </a:br>
            <a:r>
              <a:rPr lang="fr-CA" sz="4000" i="1" dirty="0">
                <a:latin typeface="Calibri" panose="020F0502020204030204" pitchFamily="34" charset="0"/>
                <a:ea typeface="Calibri" panose="020F0502020204030204" pitchFamily="34" charset="0"/>
                <a:cs typeface="Times New Roman" panose="02020603050405020304" pitchFamily="18" charset="0"/>
              </a:rPr>
              <a:t>(harcèlement et violence, y </a:t>
            </a:r>
            <a:r>
              <a:rPr lang="en-US" sz="4000" i="1" dirty="0" err="1">
                <a:latin typeface="Calibri" panose="020F0502020204030204" pitchFamily="34" charset="0"/>
                <a:ea typeface="Times New Roman" panose="02020603050405020304" pitchFamily="18" charset="0"/>
                <a:cs typeface="Times New Roman" panose="02020603050405020304" pitchFamily="18" charset="0"/>
              </a:rPr>
              <a:t>compris</a:t>
            </a:r>
            <a:r>
              <a:rPr lang="en-US" sz="4000" i="1" dirty="0">
                <a:latin typeface="Calibri" panose="020F0502020204030204" pitchFamily="34" charset="0"/>
                <a:ea typeface="Times New Roman" panose="02020603050405020304" pitchFamily="18" charset="0"/>
                <a:cs typeface="Times New Roman" panose="02020603050405020304" pitchFamily="18" charset="0"/>
              </a:rPr>
              <a:t> le </a:t>
            </a:r>
            <a:r>
              <a:rPr lang="en-US" sz="4000" i="1" dirty="0" err="1">
                <a:latin typeface="Calibri" panose="020F0502020204030204" pitchFamily="34" charset="0"/>
                <a:ea typeface="Times New Roman" panose="02020603050405020304" pitchFamily="18" charset="0"/>
                <a:cs typeface="Times New Roman" panose="02020603050405020304" pitchFamily="18" charset="0"/>
              </a:rPr>
              <a:t>harcèlement</a:t>
            </a:r>
            <a:r>
              <a:rPr lang="en-US" sz="4000" i="1" dirty="0">
                <a:latin typeface="Calibri" panose="020F0502020204030204" pitchFamily="34" charset="0"/>
                <a:ea typeface="Times New Roman" panose="02020603050405020304" pitchFamily="18" charset="0"/>
                <a:cs typeface="Times New Roman" panose="02020603050405020304" pitchFamily="18" charset="0"/>
              </a:rPr>
              <a:t> </a:t>
            </a:r>
            <a:r>
              <a:rPr lang="en-US" sz="4000" i="1" dirty="0" err="1">
                <a:latin typeface="Calibri" panose="020F0502020204030204" pitchFamily="34" charset="0"/>
                <a:ea typeface="Times New Roman" panose="02020603050405020304" pitchFamily="18" charset="0"/>
                <a:cs typeface="Times New Roman" panose="02020603050405020304" pitchFamily="18" charset="0"/>
              </a:rPr>
              <a:t>sexuel</a:t>
            </a:r>
            <a:r>
              <a:rPr lang="en-US" sz="4000" i="1" dirty="0">
                <a:latin typeface="Calibri" panose="020F0502020204030204" pitchFamily="34" charset="0"/>
                <a:ea typeface="Times New Roman" panose="02020603050405020304" pitchFamily="18" charset="0"/>
                <a:cs typeface="Times New Roman" panose="02020603050405020304" pitchFamily="18" charset="0"/>
              </a:rPr>
              <a:t> </a:t>
            </a:r>
            <a:r>
              <a:rPr lang="fr-CA" sz="4000" i="1" dirty="0">
                <a:latin typeface="Calibri" panose="020F0502020204030204" pitchFamily="34" charset="0"/>
                <a:ea typeface="Calibri" panose="020F0502020204030204" pitchFamily="34" charset="0"/>
                <a:cs typeface="Times New Roman" panose="02020603050405020304" pitchFamily="18" charset="0"/>
              </a:rPr>
              <a:t>) </a:t>
            </a:r>
            <a:endParaRPr lang="en-US" sz="4000" i="1" dirty="0"/>
          </a:p>
        </p:txBody>
      </p:sp>
      <p:sp>
        <p:nvSpPr>
          <p:cNvPr id="3" name="Subtitle 2"/>
          <p:cNvSpPr>
            <a:spLocks noGrp="1"/>
          </p:cNvSpPr>
          <p:nvPr>
            <p:ph type="subTitle" idx="1"/>
          </p:nvPr>
        </p:nvSpPr>
        <p:spPr>
          <a:xfrm>
            <a:off x="1423177" y="4872954"/>
            <a:ext cx="7766936" cy="1096899"/>
          </a:xfrm>
        </p:spPr>
        <p:txBody>
          <a:bodyPr/>
          <a:lstStyle/>
          <a:p>
            <a:pPr lvl="0" algn="l" defTabSz="914400">
              <a:spcBef>
                <a:spcPts val="0"/>
              </a:spcBef>
              <a:buClrTx/>
              <a:buSzTx/>
            </a:pPr>
            <a:r>
              <a:rPr lang="en-US" sz="2800" b="1" dirty="0">
                <a:solidFill>
                  <a:prstClr val="black"/>
                </a:solidFill>
                <a:latin typeface="Calibri" panose="020F0502020204030204"/>
              </a:rPr>
              <a:t>Andrea Peart</a:t>
            </a:r>
          </a:p>
          <a:p>
            <a:pPr lvl="0" algn="l" defTabSz="914400">
              <a:spcBef>
                <a:spcPts val="0"/>
              </a:spcBef>
              <a:buClrTx/>
              <a:buSzTx/>
            </a:pPr>
            <a:r>
              <a:rPr lang="en-US" sz="1700" dirty="0">
                <a:solidFill>
                  <a:prstClr val="black"/>
                </a:solidFill>
                <a:latin typeface="Calibri" panose="020F0502020204030204"/>
              </a:rPr>
              <a:t>National Health and Safety Officer, PSAC</a:t>
            </a:r>
          </a:p>
          <a:p>
            <a:pPr lvl="0" algn="l" defTabSz="914400">
              <a:spcBef>
                <a:spcPts val="0"/>
              </a:spcBef>
              <a:buClrTx/>
              <a:buSzTx/>
            </a:pPr>
            <a:r>
              <a:rPr lang="fr-FR" sz="1700" dirty="0">
                <a:solidFill>
                  <a:prstClr val="black"/>
                </a:solidFill>
                <a:latin typeface="Calibri" panose="020F0502020204030204"/>
              </a:rPr>
              <a:t>Agent national en santé et sécurité, AFPC</a:t>
            </a:r>
            <a:endParaRPr lang="en-US" sz="1700" dirty="0">
              <a:solidFill>
                <a:prstClr val="black"/>
              </a:solidFill>
              <a:latin typeface="Calibri" panose="020F0502020204030204"/>
            </a:endParaRPr>
          </a:p>
          <a:p>
            <a:endParaRPr lang="en-US" dirty="0"/>
          </a:p>
        </p:txBody>
      </p:sp>
    </p:spTree>
    <p:extLst>
      <p:ext uri="{BB962C8B-B14F-4D97-AF65-F5344CB8AC3E}">
        <p14:creationId xmlns:p14="http://schemas.microsoft.com/office/powerpoint/2010/main" val="4003291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675745" y="248145"/>
            <a:ext cx="4185623" cy="2505979"/>
          </a:xfrm>
        </p:spPr>
        <p:txBody>
          <a:bodyPr/>
          <a:lstStyle/>
          <a:p>
            <a:pPr>
              <a:lnSpc>
                <a:spcPct val="115000"/>
              </a:lnSpc>
              <a:spcBef>
                <a:spcPts val="0"/>
              </a:spcBef>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This work is very important to reduce harassment and violence in federally regulated workplaces and to the department.</a:t>
            </a:r>
          </a:p>
        </p:txBody>
      </p:sp>
      <p:sp>
        <p:nvSpPr>
          <p:cNvPr id="6" name="Content Placeholder 5"/>
          <p:cNvSpPr>
            <a:spLocks noGrp="1"/>
          </p:cNvSpPr>
          <p:nvPr>
            <p:ph sz="half" idx="2"/>
          </p:nvPr>
        </p:nvSpPr>
        <p:spPr>
          <a:xfrm>
            <a:off x="5088383" y="3209449"/>
            <a:ext cx="5560572" cy="2945824"/>
          </a:xfrm>
        </p:spPr>
        <p:txBody>
          <a:bodyPr>
            <a:normAutofit/>
          </a:bodyPr>
          <a:lstStyle/>
          <a:p>
            <a:r>
              <a:rPr lang="en-US" dirty="0"/>
              <a:t>Consultations </a:t>
            </a:r>
            <a:r>
              <a:rPr lang="en-US" dirty="0" err="1"/>
              <a:t>mai</a:t>
            </a:r>
            <a:r>
              <a:rPr lang="en-US" dirty="0"/>
              <a:t> 2018</a:t>
            </a:r>
          </a:p>
          <a:p>
            <a:r>
              <a:rPr lang="en-US" dirty="0" err="1">
                <a:ea typeface="Times New Roman" panose="02020603050405020304" pitchFamily="18" charset="0"/>
                <a:cs typeface="Times New Roman" panose="02020603050405020304" pitchFamily="18" charset="0"/>
              </a:rPr>
              <a:t>Projet</a:t>
            </a:r>
            <a:r>
              <a:rPr lang="en-US" dirty="0">
                <a:ea typeface="Times New Roman" panose="02020603050405020304" pitchFamily="18" charset="0"/>
                <a:cs typeface="Times New Roman" panose="02020603050405020304" pitchFamily="18" charset="0"/>
              </a:rPr>
              <a:t> de </a:t>
            </a:r>
            <a:r>
              <a:rPr lang="en-US" dirty="0" err="1">
                <a:ea typeface="Times New Roman" panose="02020603050405020304" pitchFamily="18" charset="0"/>
                <a:cs typeface="Times New Roman" panose="02020603050405020304" pitchFamily="18" charset="0"/>
              </a:rPr>
              <a:t>loi</a:t>
            </a:r>
            <a:r>
              <a:rPr lang="en-US" dirty="0">
                <a:ea typeface="Times New Roman" panose="02020603050405020304" pitchFamily="18" charset="0"/>
                <a:cs typeface="Times New Roman" panose="02020603050405020304" pitchFamily="18" charset="0"/>
              </a:rPr>
              <a:t> C-65 </a:t>
            </a:r>
            <a:r>
              <a:rPr lang="en-US" dirty="0" err="1">
                <a:ea typeface="Times New Roman" panose="02020603050405020304" pitchFamily="18" charset="0"/>
                <a:cs typeface="Times New Roman" panose="02020603050405020304" pitchFamily="18" charset="0"/>
              </a:rPr>
              <a:t>mise</a:t>
            </a:r>
            <a:r>
              <a:rPr lang="en-US" dirty="0">
                <a:ea typeface="Times New Roman" panose="02020603050405020304" pitchFamily="18" charset="0"/>
                <a:cs typeface="Times New Roman" panose="02020603050405020304" pitchFamily="18" charset="0"/>
              </a:rPr>
              <a:t> </a:t>
            </a:r>
            <a:r>
              <a:rPr lang="en-US" dirty="0" err="1">
                <a:ea typeface="Times New Roman" panose="02020603050405020304" pitchFamily="18" charset="0"/>
                <a:cs typeface="Times New Roman" panose="02020603050405020304" pitchFamily="18" charset="0"/>
              </a:rPr>
              <a:t>en</a:t>
            </a:r>
            <a:r>
              <a:rPr lang="en-US" dirty="0">
                <a:ea typeface="Times New Roman" panose="02020603050405020304" pitchFamily="18" charset="0"/>
                <a:cs typeface="Times New Roman" panose="02020603050405020304" pitchFamily="18" charset="0"/>
              </a:rPr>
              <a:t> </a:t>
            </a:r>
            <a:r>
              <a:rPr lang="en-US" dirty="0" err="1">
                <a:ea typeface="Times New Roman" panose="02020603050405020304" pitchFamily="18" charset="0"/>
                <a:cs typeface="Times New Roman" panose="02020603050405020304" pitchFamily="18" charset="0"/>
              </a:rPr>
              <a:t>œuvre</a:t>
            </a:r>
            <a:r>
              <a:rPr lang="en-US" dirty="0">
                <a:ea typeface="Times New Roman" panose="02020603050405020304" pitchFamily="18" charset="0"/>
                <a:cs typeface="Times New Roman" panose="02020603050405020304" pitchFamily="18" charset="0"/>
              </a:rPr>
              <a:t> </a:t>
            </a:r>
            <a:r>
              <a:rPr lang="en-US" dirty="0" err="1">
                <a:ea typeface="Times New Roman" panose="02020603050405020304" pitchFamily="18" charset="0"/>
                <a:cs typeface="Times New Roman" panose="02020603050405020304" pitchFamily="18" charset="0"/>
              </a:rPr>
              <a:t>octobre</a:t>
            </a:r>
            <a:r>
              <a:rPr lang="en-US" dirty="0">
                <a:ea typeface="Times New Roman" panose="02020603050405020304" pitchFamily="18" charset="0"/>
                <a:cs typeface="Times New Roman" panose="02020603050405020304" pitchFamily="18" charset="0"/>
              </a:rPr>
              <a:t> 2018</a:t>
            </a:r>
          </a:p>
          <a:p>
            <a:r>
              <a:rPr lang="en-US" dirty="0">
                <a:ea typeface="Times New Roman" panose="02020603050405020304" pitchFamily="18" charset="0"/>
                <a:cs typeface="Times New Roman" panose="02020603050405020304" pitchFamily="18" charset="0"/>
              </a:rPr>
              <a:t>Nouvelle </a:t>
            </a:r>
            <a:r>
              <a:rPr lang="en-US" dirty="0" err="1">
                <a:ea typeface="Times New Roman" panose="02020603050405020304" pitchFamily="18" charset="0"/>
                <a:cs typeface="Times New Roman" panose="02020603050405020304" pitchFamily="18" charset="0"/>
              </a:rPr>
              <a:t>réglementation</a:t>
            </a:r>
            <a:r>
              <a:rPr lang="en-US" dirty="0">
                <a:ea typeface="Times New Roman" panose="02020603050405020304" pitchFamily="18" charset="0"/>
                <a:cs typeface="Times New Roman" panose="02020603050405020304" pitchFamily="18" charset="0"/>
              </a:rPr>
              <a:t>, 27 </a:t>
            </a:r>
            <a:r>
              <a:rPr lang="en-US" dirty="0" err="1">
                <a:ea typeface="Times New Roman" panose="02020603050405020304" pitchFamily="18" charset="0"/>
                <a:cs typeface="Times New Roman" panose="02020603050405020304" pitchFamily="18" charset="0"/>
              </a:rPr>
              <a:t>avril</a:t>
            </a:r>
            <a:r>
              <a:rPr lang="en-US" dirty="0">
                <a:ea typeface="Times New Roman" panose="02020603050405020304" pitchFamily="18" charset="0"/>
                <a:cs typeface="Times New Roman" panose="02020603050405020304" pitchFamily="18" charset="0"/>
              </a:rPr>
              <a:t> 2019</a:t>
            </a:r>
          </a:p>
          <a:p>
            <a:r>
              <a:rPr lang="en-US" dirty="0">
                <a:ea typeface="Times New Roman" panose="02020603050405020304" pitchFamily="18" charset="0"/>
                <a:cs typeface="Times New Roman" panose="02020603050405020304" pitchFamily="18" charset="0"/>
              </a:rPr>
              <a:t>Entrée </a:t>
            </a:r>
            <a:r>
              <a:rPr lang="en-US" dirty="0" err="1">
                <a:ea typeface="Times New Roman" panose="02020603050405020304" pitchFamily="18" charset="0"/>
                <a:cs typeface="Times New Roman" panose="02020603050405020304" pitchFamily="18" charset="0"/>
              </a:rPr>
              <a:t>en</a:t>
            </a:r>
            <a:r>
              <a:rPr lang="en-US" dirty="0">
                <a:ea typeface="Times New Roman" panose="02020603050405020304" pitchFamily="18" charset="0"/>
                <a:cs typeface="Times New Roman" panose="02020603050405020304" pitchFamily="18" charset="0"/>
              </a:rPr>
              <a:t> </a:t>
            </a:r>
            <a:r>
              <a:rPr lang="en-US" dirty="0" err="1">
                <a:ea typeface="Times New Roman" panose="02020603050405020304" pitchFamily="18" charset="0"/>
                <a:cs typeface="Times New Roman" panose="02020603050405020304" pitchFamily="18" charset="0"/>
              </a:rPr>
              <a:t>vigueur</a:t>
            </a:r>
            <a:r>
              <a:rPr lang="en-US" dirty="0">
                <a:ea typeface="Times New Roman" panose="02020603050405020304" pitchFamily="18" charset="0"/>
                <a:cs typeface="Times New Roman" panose="02020603050405020304" pitchFamily="18" charset="0"/>
              </a:rPr>
              <a:t> - </a:t>
            </a:r>
            <a:r>
              <a:rPr lang="en-US" u="sng" dirty="0">
                <a:ea typeface="Times New Roman" panose="02020603050405020304" pitchFamily="18" charset="0"/>
                <a:cs typeface="Times New Roman" panose="02020603050405020304" pitchFamily="18" charset="0"/>
              </a:rPr>
              <a:t>2020</a:t>
            </a:r>
            <a:endParaRPr lang="en-US" dirty="0"/>
          </a:p>
        </p:txBody>
      </p:sp>
      <p:sp>
        <p:nvSpPr>
          <p:cNvPr id="7" name="Text Placeholder 6"/>
          <p:cNvSpPr>
            <a:spLocks noGrp="1"/>
          </p:cNvSpPr>
          <p:nvPr>
            <p:ph type="body" sz="quarter" idx="3"/>
          </p:nvPr>
        </p:nvSpPr>
        <p:spPr>
          <a:xfrm>
            <a:off x="5088383" y="396818"/>
            <a:ext cx="4617592" cy="2357306"/>
          </a:xfrm>
        </p:spPr>
        <p:txBody>
          <a:bodyPr/>
          <a:lstStyle/>
          <a:p>
            <a:pPr>
              <a:lnSpc>
                <a:spcPct val="115000"/>
              </a:lnSpc>
              <a:spcBef>
                <a:spcPts val="0"/>
              </a:spcBef>
              <a:spcAft>
                <a:spcPts val="1000"/>
              </a:spcAft>
            </a:pPr>
            <a:r>
              <a:rPr lang="fr-CA" dirty="0">
                <a:latin typeface="Calibri" panose="020F0502020204030204" pitchFamily="34" charset="0"/>
                <a:ea typeface="Calibri" panose="020F0502020204030204" pitchFamily="34" charset="0"/>
                <a:cs typeface="Times New Roman" panose="02020603050405020304" pitchFamily="18" charset="0"/>
              </a:rPr>
              <a:t>Cette démarche est très importante pour réduire le harcèlement et la violence dans les milieux de travail sous réglementation fédérale et pour le ministère.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Content Placeholder 7"/>
          <p:cNvSpPr>
            <a:spLocks noGrp="1"/>
          </p:cNvSpPr>
          <p:nvPr>
            <p:ph sz="quarter" idx="4"/>
          </p:nvPr>
        </p:nvSpPr>
        <p:spPr>
          <a:xfrm>
            <a:off x="675745" y="3209449"/>
            <a:ext cx="4185617" cy="2945824"/>
          </a:xfrm>
        </p:spPr>
        <p:txBody>
          <a:bodyPr/>
          <a:lstStyle/>
          <a:p>
            <a:pPr lvl="0">
              <a:buClr>
                <a:srgbClr val="90C226"/>
              </a:buClr>
            </a:pPr>
            <a:r>
              <a:rPr lang="en-US" dirty="0">
                <a:solidFill>
                  <a:prstClr val="black">
                    <a:lumMod val="75000"/>
                    <a:lumOff val="25000"/>
                  </a:prstClr>
                </a:solidFill>
              </a:rPr>
              <a:t>Consultations May 2018</a:t>
            </a:r>
          </a:p>
          <a:p>
            <a:pPr lvl="0">
              <a:buClr>
                <a:srgbClr val="90C226"/>
              </a:buClr>
            </a:pPr>
            <a:r>
              <a:rPr lang="en-US" dirty="0">
                <a:solidFill>
                  <a:prstClr val="black">
                    <a:lumMod val="75000"/>
                    <a:lumOff val="25000"/>
                  </a:prstClr>
                </a:solidFill>
              </a:rPr>
              <a:t>Bill C-65 passed October 2018</a:t>
            </a:r>
          </a:p>
          <a:p>
            <a:r>
              <a:rPr lang="en-US" dirty="0"/>
              <a:t>New regulations, April 27, 2019</a:t>
            </a:r>
          </a:p>
          <a:p>
            <a:r>
              <a:rPr lang="en-US" dirty="0"/>
              <a:t>Coming into force - </a:t>
            </a:r>
            <a:r>
              <a:rPr lang="en-US" u="sng" dirty="0"/>
              <a:t>2020</a:t>
            </a:r>
          </a:p>
          <a:p>
            <a:pPr marL="0" indent="0">
              <a:buNone/>
            </a:pPr>
            <a:endParaRPr lang="en-US" dirty="0"/>
          </a:p>
          <a:p>
            <a:endParaRPr lang="en-US" dirty="0"/>
          </a:p>
        </p:txBody>
      </p:sp>
      <p:pic>
        <p:nvPicPr>
          <p:cNvPr id="10" name="Picture 9"/>
          <p:cNvPicPr>
            <a:picLocks noChangeAspect="1"/>
          </p:cNvPicPr>
          <p:nvPr/>
        </p:nvPicPr>
        <p:blipFill>
          <a:blip r:embed="rId2"/>
          <a:stretch>
            <a:fillRect/>
          </a:stretch>
        </p:blipFill>
        <p:spPr>
          <a:xfrm>
            <a:off x="3848164" y="5004638"/>
            <a:ext cx="1853362" cy="1853362"/>
          </a:xfrm>
          <a:prstGeom prst="rect">
            <a:avLst/>
          </a:prstGeom>
        </p:spPr>
      </p:pic>
    </p:spTree>
    <p:extLst>
      <p:ext uri="{BB962C8B-B14F-4D97-AF65-F5344CB8AC3E}">
        <p14:creationId xmlns:p14="http://schemas.microsoft.com/office/powerpoint/2010/main" val="77645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459685"/>
            <a:ext cx="10063659" cy="583096"/>
          </a:xfrm>
        </p:spPr>
        <p:txBody>
          <a:bodyPr>
            <a:normAutofit fontScale="90000"/>
          </a:bodyPr>
          <a:lstStyle/>
          <a:p>
            <a:pPr>
              <a:tabLst>
                <a:tab pos="4400550" algn="l"/>
              </a:tabLst>
            </a:pPr>
            <a:r>
              <a:rPr lang="en-US" sz="4400" b="1" dirty="0"/>
              <a:t>Bill</a:t>
            </a:r>
            <a:r>
              <a:rPr lang="en-US" sz="5300" b="1" dirty="0"/>
              <a:t> C-65	</a:t>
            </a:r>
            <a:r>
              <a:rPr lang="en-US" sz="4400" b="1" dirty="0" err="1"/>
              <a:t>Projet</a:t>
            </a:r>
            <a:r>
              <a:rPr lang="en-US" sz="4400" b="1" dirty="0"/>
              <a:t> de </a:t>
            </a:r>
            <a:r>
              <a:rPr lang="en-US" sz="4400" b="1" dirty="0" err="1"/>
              <a:t>loi</a:t>
            </a:r>
            <a:r>
              <a:rPr lang="en-US" sz="4400" b="1" dirty="0"/>
              <a:t> </a:t>
            </a:r>
            <a:r>
              <a:rPr lang="en-US" sz="5300" b="1" dirty="0"/>
              <a:t>C-65</a:t>
            </a:r>
            <a:br>
              <a:rPr lang="en-US" sz="5300" b="1" dirty="0"/>
            </a:br>
            <a:endParaRPr lang="en-US" sz="5300" b="1" dirty="0"/>
          </a:p>
        </p:txBody>
      </p:sp>
      <p:sp>
        <p:nvSpPr>
          <p:cNvPr id="5" name="Content Placeholder 4"/>
          <p:cNvSpPr>
            <a:spLocks noGrp="1"/>
          </p:cNvSpPr>
          <p:nvPr>
            <p:ph sz="half" idx="1"/>
          </p:nvPr>
        </p:nvSpPr>
        <p:spPr>
          <a:xfrm>
            <a:off x="677334" y="1192696"/>
            <a:ext cx="4184035" cy="4848665"/>
          </a:xfrm>
        </p:spPr>
        <p:txBody>
          <a:bodyPr>
            <a:noAutofit/>
          </a:bodyPr>
          <a:lstStyle/>
          <a:p>
            <a:pPr marL="0" indent="0">
              <a:buNone/>
              <a:defRPr/>
            </a:pPr>
            <a:r>
              <a:rPr lang="en-CA" sz="1600"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The new regime applies to:</a:t>
            </a:r>
          </a:p>
          <a:p>
            <a:pPr lvl="1">
              <a:defRPr/>
            </a:pPr>
            <a:r>
              <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Federally regulated private-sector industries;</a:t>
            </a:r>
          </a:p>
          <a:p>
            <a:pPr lvl="1">
              <a:defRPr/>
            </a:pPr>
            <a:r>
              <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Federal public service (currently only covered by violence provisions in the Code);</a:t>
            </a:r>
          </a:p>
          <a:p>
            <a:pPr lvl="1">
              <a:defRPr/>
            </a:pPr>
            <a:r>
              <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Ministerial exempt staff (clarifies coverage);</a:t>
            </a:r>
          </a:p>
          <a:p>
            <a:pPr lvl="1">
              <a:defRPr/>
            </a:pPr>
            <a:r>
              <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Employees on the Hill such as MP’s staff, employees of the House of Commons, the Senate, the Library of Parliament and the Parliamentary </a:t>
            </a:r>
            <a:r>
              <a:rPr lang="fr-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Protective Service (</a:t>
            </a:r>
            <a:r>
              <a:rPr lang="fr-CA" dirty="0" err="1">
                <a:solidFill>
                  <a:sysClr val="windowText" lastClr="000000"/>
                </a:solidFill>
                <a:latin typeface="Verdana" panose="020B0604030504040204" pitchFamily="34" charset="0"/>
                <a:ea typeface="Verdana" panose="020B0604030504040204" pitchFamily="34" charset="0"/>
                <a:cs typeface="Verdana" panose="020B0604030504040204" pitchFamily="34" charset="0"/>
              </a:rPr>
              <a:t>currently</a:t>
            </a:r>
            <a:r>
              <a:rPr lang="fr-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 not </a:t>
            </a:r>
            <a:r>
              <a:rPr lang="fr-CA" dirty="0" err="1">
                <a:solidFill>
                  <a:sysClr val="windowText" lastClr="000000"/>
                </a:solidFill>
                <a:latin typeface="Verdana" panose="020B0604030504040204" pitchFamily="34" charset="0"/>
                <a:ea typeface="Verdana" panose="020B0604030504040204" pitchFamily="34" charset="0"/>
                <a:cs typeface="Verdana" panose="020B0604030504040204" pitchFamily="34" charset="0"/>
              </a:rPr>
              <a:t>covered</a:t>
            </a:r>
            <a:r>
              <a:rPr lang="fr-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 by the Code); and</a:t>
            </a:r>
          </a:p>
          <a:p>
            <a:pPr lvl="1">
              <a:defRPr/>
            </a:pPr>
            <a:r>
              <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Interns employed in these sectors</a:t>
            </a:r>
            <a:endParaRPr lang="en-US" dirty="0"/>
          </a:p>
        </p:txBody>
      </p:sp>
      <p:sp>
        <p:nvSpPr>
          <p:cNvPr id="6" name="Content Placeholder 5"/>
          <p:cNvSpPr>
            <a:spLocks noGrp="1"/>
          </p:cNvSpPr>
          <p:nvPr>
            <p:ph sz="half" idx="2"/>
          </p:nvPr>
        </p:nvSpPr>
        <p:spPr>
          <a:xfrm>
            <a:off x="5128069" y="1192696"/>
            <a:ext cx="4330255" cy="5537780"/>
          </a:xfrm>
        </p:spPr>
        <p:txBody>
          <a:bodyPr>
            <a:normAutofit/>
          </a:bodyPr>
          <a:lstStyle/>
          <a:p>
            <a:pPr marL="0" indent="0">
              <a:buNone/>
              <a:defRPr/>
            </a:pPr>
            <a:r>
              <a:rPr lang="en-CA" sz="1600"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Le nouveau </a:t>
            </a:r>
            <a:r>
              <a:rPr lang="en-CA" sz="1600" dirty="0" err="1">
                <a:solidFill>
                  <a:sysClr val="windowText" lastClr="000000"/>
                </a:solidFill>
                <a:latin typeface="Verdana" panose="020B0604030504040204" pitchFamily="34" charset="0"/>
                <a:ea typeface="Verdana" panose="020B0604030504040204" pitchFamily="34" charset="0"/>
                <a:cs typeface="Verdana" panose="020B0604030504040204" pitchFamily="34" charset="0"/>
              </a:rPr>
              <a:t>régime</a:t>
            </a:r>
            <a:r>
              <a:rPr lang="en-CA" sz="1600"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 </a:t>
            </a:r>
            <a:r>
              <a:rPr lang="en-CA" sz="1600" dirty="0" err="1">
                <a:solidFill>
                  <a:sysClr val="windowText" lastClr="000000"/>
                </a:solidFill>
                <a:latin typeface="Verdana" panose="020B0604030504040204" pitchFamily="34" charset="0"/>
                <a:ea typeface="Verdana" panose="020B0604030504040204" pitchFamily="34" charset="0"/>
                <a:cs typeface="Verdana" panose="020B0604030504040204" pitchFamily="34" charset="0"/>
              </a:rPr>
              <a:t>s’applique</a:t>
            </a:r>
            <a:r>
              <a:rPr lang="en-CA" sz="1600"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 :</a:t>
            </a:r>
          </a:p>
          <a:p>
            <a:pPr lvl="1">
              <a:defRPr/>
            </a:pPr>
            <a:r>
              <a:rPr lang="fr-FR"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aux industries du secteur privé sous réglementation fédérale;</a:t>
            </a:r>
          </a:p>
          <a:p>
            <a:pPr lvl="1">
              <a:defRPr/>
            </a:pPr>
            <a:r>
              <a:rPr lang="fr-FR"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à la fonction publique fédérale (actuellement protégée uniquement par les dispositions du Code portant sur la violence);</a:t>
            </a:r>
          </a:p>
          <a:p>
            <a:pPr lvl="1">
              <a:defRPr/>
            </a:pPr>
            <a:r>
              <a:rPr lang="fr-FR"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au personnel exonéré des ministères (précise la protection);</a:t>
            </a:r>
          </a:p>
          <a:p>
            <a:pPr lvl="1">
              <a:defRPr/>
            </a:pPr>
            <a:r>
              <a:rPr lang="fr-FR"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aux employés de la Colline Parlementaire, de la Chambre des communes, du Sénat, de la Bibliothèque du Parlement et du Service de protection parlementaire (qui ne sont pas protégés par le Code à l’heure actuelle); </a:t>
            </a:r>
          </a:p>
          <a:p>
            <a:pPr lvl="1">
              <a:defRPr/>
            </a:pPr>
            <a:r>
              <a:rPr lang="fr-FR"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aux stagiaires de ces secteurs.</a:t>
            </a:r>
            <a:endParaRPr lang="en-CA"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endParaRPr>
          </a:p>
          <a:p>
            <a:endParaRPr lang="en-US" dirty="0"/>
          </a:p>
        </p:txBody>
      </p:sp>
    </p:spTree>
    <p:extLst>
      <p:ext uri="{BB962C8B-B14F-4D97-AF65-F5344CB8AC3E}">
        <p14:creationId xmlns:p14="http://schemas.microsoft.com/office/powerpoint/2010/main" val="3391218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867" y="377272"/>
            <a:ext cx="2876023" cy="581637"/>
          </a:xfrm>
        </p:spPr>
        <p:txBody>
          <a:bodyPr>
            <a:normAutofit fontScale="90000"/>
          </a:bodyPr>
          <a:lstStyle/>
          <a:p>
            <a:pPr algn="ctr"/>
            <a:r>
              <a:rPr lang="en-US" dirty="0"/>
              <a:t>What’s new?</a:t>
            </a:r>
          </a:p>
        </p:txBody>
      </p:sp>
      <p:sp>
        <p:nvSpPr>
          <p:cNvPr id="3" name="Text Placeholder 2"/>
          <p:cNvSpPr>
            <a:spLocks noGrp="1"/>
          </p:cNvSpPr>
          <p:nvPr>
            <p:ph type="body" idx="1"/>
          </p:nvPr>
        </p:nvSpPr>
        <p:spPr>
          <a:xfrm>
            <a:off x="675741" y="1061595"/>
            <a:ext cx="4185623" cy="576262"/>
          </a:xfrm>
        </p:spPr>
        <p:txBody>
          <a:bodyPr/>
          <a:lstStyle/>
          <a:p>
            <a:r>
              <a:rPr lang="en-US" dirty="0"/>
              <a:t>Employer response</a:t>
            </a:r>
          </a:p>
        </p:txBody>
      </p:sp>
      <p:sp>
        <p:nvSpPr>
          <p:cNvPr id="4" name="Content Placeholder 3"/>
          <p:cNvSpPr>
            <a:spLocks noGrp="1"/>
          </p:cNvSpPr>
          <p:nvPr>
            <p:ph sz="half" idx="2"/>
          </p:nvPr>
        </p:nvSpPr>
        <p:spPr>
          <a:xfrm>
            <a:off x="675742" y="1964242"/>
            <a:ext cx="4185623" cy="4377836"/>
          </a:xfrm>
        </p:spPr>
        <p:txBody>
          <a:bodyPr>
            <a:normAutofit fontScale="47500" lnSpcReduction="20000"/>
          </a:bodyPr>
          <a:lstStyle/>
          <a:p>
            <a:pPr marL="450850" indent="-450850">
              <a:lnSpc>
                <a:spcPct val="110000"/>
              </a:lnSpc>
              <a:spcBef>
                <a:spcPts val="600"/>
              </a:spcBef>
              <a:spcAft>
                <a:spcPts val="600"/>
              </a:spcAft>
              <a:buClr>
                <a:srgbClr val="464D6E"/>
              </a:buClr>
              <a:buSzTx/>
              <a:buFont typeface="Arial"/>
              <a:buChar char="•"/>
            </a:pPr>
            <a:r>
              <a:rPr lang="en-CA" sz="3500" dirty="0">
                <a:solidFill>
                  <a:schemeClr val="tx1">
                    <a:lumMod val="85000"/>
                    <a:lumOff val="15000"/>
                  </a:schemeClr>
                </a:solidFill>
                <a:latin typeface="Arial" panose="020B0604020202020204" pitchFamily="34" charset="0"/>
                <a:cs typeface="Arial" panose="020B0604020202020204" pitchFamily="34" charset="0"/>
              </a:rPr>
              <a:t>Predictable</a:t>
            </a:r>
            <a:r>
              <a:rPr lang="en-CA" sz="3500" b="1" dirty="0">
                <a:solidFill>
                  <a:schemeClr val="tx1">
                    <a:lumMod val="85000"/>
                    <a:lumOff val="15000"/>
                  </a:schemeClr>
                </a:solidFill>
                <a:latin typeface="Arial" panose="020B0604020202020204" pitchFamily="34" charset="0"/>
                <a:cs typeface="Arial" panose="020B0604020202020204" pitchFamily="34" charset="0"/>
              </a:rPr>
              <a:t> </a:t>
            </a:r>
            <a:r>
              <a:rPr lang="en-CA" sz="3500" dirty="0">
                <a:solidFill>
                  <a:schemeClr val="tx1">
                    <a:lumMod val="85000"/>
                    <a:lumOff val="15000"/>
                  </a:schemeClr>
                </a:solidFill>
                <a:latin typeface="Arial" panose="020B0604020202020204" pitchFamily="34" charset="0"/>
                <a:cs typeface="Arial" panose="020B0604020202020204" pitchFamily="34" charset="0"/>
              </a:rPr>
              <a:t>timeframes for resolution</a:t>
            </a:r>
          </a:p>
          <a:p>
            <a:pPr marL="450850" indent="-450850">
              <a:lnSpc>
                <a:spcPct val="110000"/>
              </a:lnSpc>
              <a:spcBef>
                <a:spcPts val="600"/>
              </a:spcBef>
              <a:spcAft>
                <a:spcPts val="600"/>
              </a:spcAft>
              <a:buClr>
                <a:srgbClr val="464D6E"/>
              </a:buClr>
              <a:buSzTx/>
              <a:buFont typeface="Arial"/>
              <a:buChar char="•"/>
            </a:pPr>
            <a:r>
              <a:rPr lang="en-CA" sz="3500" dirty="0">
                <a:solidFill>
                  <a:prstClr val="black"/>
                </a:solidFill>
                <a:latin typeface="Arial" panose="020B0604020202020204" pitchFamily="34" charset="0"/>
                <a:cs typeface="Arial" panose="020B0604020202020204" pitchFamily="34" charset="0"/>
              </a:rPr>
              <a:t>When an employer becomes aware of an incident of harassment or violence they must begin working with the affected employee within two</a:t>
            </a:r>
            <a:r>
              <a:rPr lang="en-CA" sz="3500" dirty="0">
                <a:solidFill>
                  <a:srgbClr val="FF0000"/>
                </a:solidFill>
                <a:latin typeface="Arial" panose="020B0604020202020204" pitchFamily="34" charset="0"/>
                <a:cs typeface="Arial" panose="020B0604020202020204" pitchFamily="34" charset="0"/>
              </a:rPr>
              <a:t> </a:t>
            </a:r>
            <a:r>
              <a:rPr lang="en-CA" sz="3500" dirty="0">
                <a:solidFill>
                  <a:prstClr val="black"/>
                </a:solidFill>
                <a:latin typeface="Arial" panose="020B0604020202020204" pitchFamily="34" charset="0"/>
                <a:cs typeface="Arial" panose="020B0604020202020204" pitchFamily="34" charset="0"/>
              </a:rPr>
              <a:t>calendar days</a:t>
            </a:r>
          </a:p>
          <a:p>
            <a:pPr marL="450850" lvl="0" indent="-450850">
              <a:lnSpc>
                <a:spcPct val="110000"/>
              </a:lnSpc>
              <a:spcBef>
                <a:spcPts val="600"/>
              </a:spcBef>
              <a:buClr>
                <a:srgbClr val="464D6E"/>
              </a:buClr>
              <a:buSzTx/>
              <a:buFont typeface="Arial"/>
              <a:buChar char="•"/>
            </a:pPr>
            <a:r>
              <a:rPr lang="en-CA" sz="3500" dirty="0">
                <a:solidFill>
                  <a:prstClr val="black"/>
                </a:solidFill>
                <a:latin typeface="Arial" panose="020B0604020202020204" pitchFamily="34" charset="0"/>
                <a:cs typeface="Arial" panose="020B0604020202020204" pitchFamily="34" charset="0"/>
              </a:rPr>
              <a:t>The employer must communicate to the employee the options available to them for resolution</a:t>
            </a:r>
          </a:p>
          <a:p>
            <a:pPr marL="450850" lvl="0" indent="-450850">
              <a:lnSpc>
                <a:spcPct val="110000"/>
              </a:lnSpc>
              <a:spcBef>
                <a:spcPts val="600"/>
              </a:spcBef>
              <a:spcAft>
                <a:spcPts val="600"/>
              </a:spcAft>
              <a:buClr>
                <a:srgbClr val="464D6E"/>
              </a:buClr>
              <a:buSzTx/>
              <a:buFont typeface="Arial"/>
              <a:buChar char="•"/>
            </a:pPr>
            <a:r>
              <a:rPr lang="en-CA" sz="3500" dirty="0">
                <a:solidFill>
                  <a:prstClr val="black"/>
                </a:solidFill>
                <a:latin typeface="Arial" panose="020B0604020202020204" pitchFamily="34" charset="0"/>
                <a:cs typeface="Arial" panose="020B0604020202020204" pitchFamily="34" charset="0"/>
              </a:rPr>
              <a:t>The employee has the option to pursue facilitated resolution to resolve the incident</a:t>
            </a:r>
          </a:p>
          <a:p>
            <a:pPr marL="450850" lvl="0" indent="-450850">
              <a:lnSpc>
                <a:spcPct val="110000"/>
              </a:lnSpc>
              <a:spcBef>
                <a:spcPts val="600"/>
              </a:spcBef>
              <a:spcAft>
                <a:spcPts val="600"/>
              </a:spcAft>
              <a:buClr>
                <a:srgbClr val="464D6E"/>
              </a:buClr>
              <a:buSzTx/>
              <a:buFont typeface="Arial"/>
              <a:buChar char="•"/>
            </a:pPr>
            <a:r>
              <a:rPr lang="en-CA" sz="3500" dirty="0">
                <a:solidFill>
                  <a:prstClr val="black"/>
                </a:solidFill>
                <a:latin typeface="Arial" panose="020B0604020202020204" pitchFamily="34" charset="0"/>
                <a:cs typeface="Arial" panose="020B0604020202020204" pitchFamily="34" charset="0"/>
              </a:rPr>
              <a:t>Employers will have the responsibility to provide a facilitator</a:t>
            </a:r>
            <a:br>
              <a:rPr lang="en-CA" sz="3500" dirty="0">
                <a:solidFill>
                  <a:prstClr val="black"/>
                </a:solidFill>
                <a:latin typeface="Arial" panose="020B0604020202020204" pitchFamily="34" charset="0"/>
                <a:cs typeface="Arial" panose="020B0604020202020204" pitchFamily="34" charset="0"/>
              </a:rPr>
            </a:br>
            <a:r>
              <a:rPr lang="en-CA" sz="3500" dirty="0">
                <a:solidFill>
                  <a:prstClr val="black"/>
                </a:solidFill>
                <a:latin typeface="Arial" panose="020B0604020202020204" pitchFamily="34" charset="0"/>
                <a:cs typeface="Arial" panose="020B0604020202020204" pitchFamily="34" charset="0"/>
              </a:rPr>
              <a:t>for the process</a:t>
            </a:r>
          </a:p>
          <a:p>
            <a:pPr marL="450850" lvl="0" indent="-450850">
              <a:lnSpc>
                <a:spcPct val="110000"/>
              </a:lnSpc>
              <a:spcBef>
                <a:spcPts val="600"/>
              </a:spcBef>
              <a:spcAft>
                <a:spcPts val="600"/>
              </a:spcAft>
              <a:buClr>
                <a:srgbClr val="464D6E"/>
              </a:buClr>
              <a:buSzTx/>
              <a:buFont typeface="Arial"/>
              <a:buChar char="•"/>
            </a:pPr>
            <a:endParaRPr lang="en-US" dirty="0"/>
          </a:p>
        </p:txBody>
      </p:sp>
      <p:sp>
        <p:nvSpPr>
          <p:cNvPr id="5" name="Text Placeholder 4"/>
          <p:cNvSpPr>
            <a:spLocks noGrp="1"/>
          </p:cNvSpPr>
          <p:nvPr>
            <p:ph type="body" sz="quarter" idx="3"/>
          </p:nvPr>
        </p:nvSpPr>
        <p:spPr>
          <a:xfrm>
            <a:off x="5088384" y="1061595"/>
            <a:ext cx="4185618" cy="576262"/>
          </a:xfrm>
        </p:spPr>
        <p:txBody>
          <a:bodyPr/>
          <a:lstStyle/>
          <a:p>
            <a:r>
              <a:rPr lang="en-US" dirty="0" err="1"/>
              <a:t>Réponse</a:t>
            </a:r>
            <a:r>
              <a:rPr lang="en-US" dirty="0"/>
              <a:t> de </a:t>
            </a:r>
            <a:r>
              <a:rPr lang="en-US" dirty="0" err="1"/>
              <a:t>l’employeur</a:t>
            </a:r>
            <a:endParaRPr lang="en-US" dirty="0"/>
          </a:p>
        </p:txBody>
      </p:sp>
      <p:sp>
        <p:nvSpPr>
          <p:cNvPr id="6" name="Content Placeholder 5"/>
          <p:cNvSpPr>
            <a:spLocks noGrp="1"/>
          </p:cNvSpPr>
          <p:nvPr>
            <p:ph sz="quarter" idx="4"/>
          </p:nvPr>
        </p:nvSpPr>
        <p:spPr>
          <a:xfrm>
            <a:off x="5088384" y="1964242"/>
            <a:ext cx="4185617" cy="4893758"/>
          </a:xfrm>
        </p:spPr>
        <p:txBody>
          <a:bodyPr>
            <a:normAutofit/>
          </a:bodyPr>
          <a:lstStyle/>
          <a:p>
            <a:pPr marL="450850" lvl="0" indent="-450850">
              <a:lnSpc>
                <a:spcPct val="90000"/>
              </a:lnSpc>
              <a:spcBef>
                <a:spcPts val="600"/>
              </a:spcBef>
              <a:buClr>
                <a:srgbClr val="464D6E"/>
              </a:buClr>
              <a:buSzTx/>
              <a:buFont typeface="Arial"/>
              <a:buChar char="•"/>
            </a:pPr>
            <a:r>
              <a:rPr lang="fr-CA" sz="1700" dirty="0">
                <a:solidFill>
                  <a:prstClr val="black"/>
                </a:solidFill>
                <a:latin typeface="Arial" panose="020B0604020202020204" pitchFamily="34" charset="0"/>
                <a:cs typeface="Arial" panose="020B0604020202020204" pitchFamily="34" charset="0"/>
              </a:rPr>
              <a:t>Assurer des délais prévisibles en ce qui concerne la résolution</a:t>
            </a:r>
          </a:p>
          <a:p>
            <a:pPr marL="450850" lvl="0" indent="-450850">
              <a:lnSpc>
                <a:spcPct val="90000"/>
              </a:lnSpc>
              <a:spcBef>
                <a:spcPts val="600"/>
              </a:spcBef>
              <a:buClr>
                <a:srgbClr val="464D6E"/>
              </a:buClr>
              <a:buSzTx/>
              <a:buFont typeface="Arial"/>
              <a:buChar char="•"/>
            </a:pPr>
            <a:r>
              <a:rPr lang="fr-CA" sz="1700" dirty="0">
                <a:solidFill>
                  <a:prstClr val="black"/>
                </a:solidFill>
                <a:latin typeface="Arial" panose="020B0604020202020204" pitchFamily="34" charset="0"/>
                <a:cs typeface="Arial" panose="020B0604020202020204" pitchFamily="34" charset="0"/>
              </a:rPr>
              <a:t>Lorsqu’un employeur est informé d’un incident de harcèlement ou de violence, il doit commencer à travailler avec l’employé concerné dans les deux jours civils</a:t>
            </a:r>
          </a:p>
          <a:p>
            <a:pPr marL="450850" lvl="0" indent="-450850">
              <a:lnSpc>
                <a:spcPct val="90000"/>
              </a:lnSpc>
              <a:spcBef>
                <a:spcPts val="600"/>
              </a:spcBef>
              <a:buClr>
                <a:srgbClr val="464D6E"/>
              </a:buClr>
              <a:buSzTx/>
              <a:buFont typeface="Arial"/>
              <a:buChar char="•"/>
            </a:pPr>
            <a:r>
              <a:rPr lang="fr-CA" sz="1700" dirty="0">
                <a:solidFill>
                  <a:prstClr val="black"/>
                </a:solidFill>
                <a:latin typeface="Arial" panose="020B0604020202020204" pitchFamily="34" charset="0"/>
                <a:cs typeface="Arial" panose="020B0604020202020204" pitchFamily="34" charset="0"/>
              </a:rPr>
              <a:t>L’employeur doit faire part à l’employé des options de résolution qui s’offrent à lui</a:t>
            </a:r>
          </a:p>
          <a:p>
            <a:pPr marL="450850" lvl="0" indent="-450850">
              <a:lnSpc>
                <a:spcPct val="90000"/>
              </a:lnSpc>
              <a:spcBef>
                <a:spcPts val="600"/>
              </a:spcBef>
              <a:buClr>
                <a:srgbClr val="464D6E"/>
              </a:buClr>
              <a:buSzTx/>
              <a:buFont typeface="Arial"/>
              <a:buChar char="•"/>
            </a:pPr>
            <a:r>
              <a:rPr lang="fr-CA" sz="1700" dirty="0">
                <a:solidFill>
                  <a:prstClr val="black"/>
                </a:solidFill>
                <a:latin typeface="Arial" panose="020B0604020202020204" pitchFamily="34" charset="0"/>
                <a:cs typeface="Arial" panose="020B0604020202020204" pitchFamily="34" charset="0"/>
              </a:rPr>
              <a:t>L’employé a la possibilité de recourir à la résolution dirigée pour résoudre l’incident</a:t>
            </a:r>
          </a:p>
          <a:p>
            <a:pPr marL="450850" lvl="0" indent="-450850">
              <a:lnSpc>
                <a:spcPct val="90000"/>
              </a:lnSpc>
              <a:spcBef>
                <a:spcPts val="600"/>
              </a:spcBef>
              <a:buClr>
                <a:srgbClr val="464D6E"/>
              </a:buClr>
              <a:buSzTx/>
              <a:buFont typeface="Arial"/>
              <a:buChar char="•"/>
            </a:pPr>
            <a:r>
              <a:rPr lang="fr-CA" sz="1700" dirty="0">
                <a:solidFill>
                  <a:prstClr val="black"/>
                </a:solidFill>
                <a:latin typeface="Arial" panose="020B0604020202020204" pitchFamily="34" charset="0"/>
                <a:cs typeface="Arial" panose="020B0604020202020204" pitchFamily="34" charset="0"/>
              </a:rPr>
              <a:t>L’employeur a la responsabilité de fournir un médiateur pour le processus</a:t>
            </a:r>
          </a:p>
          <a:p>
            <a:pPr marL="450850" lvl="0" indent="-450850">
              <a:lnSpc>
                <a:spcPct val="110000"/>
              </a:lnSpc>
              <a:spcBef>
                <a:spcPts val="600"/>
              </a:spcBef>
              <a:buClrTx/>
              <a:buSzTx/>
              <a:buFont typeface="Arial"/>
              <a:buChar char="•"/>
            </a:pPr>
            <a:endParaRPr lang="en-US" dirty="0"/>
          </a:p>
        </p:txBody>
      </p:sp>
      <p:sp>
        <p:nvSpPr>
          <p:cNvPr id="7" name="Rectangle 6"/>
          <p:cNvSpPr/>
          <p:nvPr/>
        </p:nvSpPr>
        <p:spPr>
          <a:xfrm>
            <a:off x="5088384" y="377272"/>
            <a:ext cx="2757486" cy="584775"/>
          </a:xfrm>
          <a:prstGeom prst="rect">
            <a:avLst/>
          </a:prstGeom>
        </p:spPr>
        <p:txBody>
          <a:bodyPr wrap="none">
            <a:spAutoFit/>
          </a:bodyPr>
          <a:lstStyle/>
          <a:p>
            <a:r>
              <a:rPr lang="en-US" sz="3200" dirty="0">
                <a:solidFill>
                  <a:srgbClr val="90C226"/>
                </a:solidFill>
                <a:latin typeface="Trebuchet MS (Headings)"/>
              </a:rPr>
              <a:t>Quoi de </a:t>
            </a:r>
            <a:r>
              <a:rPr lang="en-US" sz="3200" dirty="0" err="1">
                <a:solidFill>
                  <a:srgbClr val="90C226"/>
                </a:solidFill>
                <a:latin typeface="Trebuchet MS (Headings)"/>
              </a:rPr>
              <a:t>neuf</a:t>
            </a:r>
            <a:r>
              <a:rPr lang="en-US" sz="3200" dirty="0">
                <a:solidFill>
                  <a:srgbClr val="90C226"/>
                </a:solidFill>
                <a:latin typeface="Trebuchet MS (Headings)"/>
              </a:rPr>
              <a:t>?</a:t>
            </a:r>
          </a:p>
        </p:txBody>
      </p:sp>
    </p:spTree>
    <p:extLst>
      <p:ext uri="{BB962C8B-B14F-4D97-AF65-F5344CB8AC3E}">
        <p14:creationId xmlns:p14="http://schemas.microsoft.com/office/powerpoint/2010/main" val="2588652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5742" y="1387979"/>
            <a:ext cx="4185623" cy="576262"/>
          </a:xfrm>
        </p:spPr>
        <p:txBody>
          <a:bodyPr/>
          <a:lstStyle/>
          <a:p>
            <a:r>
              <a:rPr lang="en-US" dirty="0"/>
              <a:t>Competent Person / Investigator</a:t>
            </a:r>
          </a:p>
        </p:txBody>
      </p:sp>
      <p:sp>
        <p:nvSpPr>
          <p:cNvPr id="4" name="Content Placeholder 3"/>
          <p:cNvSpPr>
            <a:spLocks noGrp="1"/>
          </p:cNvSpPr>
          <p:nvPr>
            <p:ph sz="half" idx="2"/>
          </p:nvPr>
        </p:nvSpPr>
        <p:spPr>
          <a:xfrm>
            <a:off x="675742" y="1964242"/>
            <a:ext cx="4185623" cy="4377836"/>
          </a:xfrm>
        </p:spPr>
        <p:txBody>
          <a:bodyPr>
            <a:normAutofit fontScale="92500" lnSpcReduction="20000"/>
          </a:bodyPr>
          <a:lstStyle/>
          <a:p>
            <a:pPr marL="450850" lvl="0" indent="-450850">
              <a:lnSpc>
                <a:spcPct val="110000"/>
              </a:lnSpc>
              <a:spcBef>
                <a:spcPts val="600"/>
              </a:spcBef>
              <a:spcAft>
                <a:spcPts val="600"/>
              </a:spcAft>
              <a:buClr>
                <a:srgbClr val="464D6E"/>
              </a:buClr>
              <a:buSzTx/>
              <a:buFont typeface="Arial"/>
              <a:buChar char="•"/>
            </a:pPr>
            <a:r>
              <a:rPr lang="en-CA" sz="2200" dirty="0">
                <a:solidFill>
                  <a:schemeClr val="tx1">
                    <a:lumMod val="85000"/>
                    <a:lumOff val="15000"/>
                  </a:schemeClr>
                </a:solidFill>
                <a:latin typeface="Arial"/>
                <a:cs typeface="Arial"/>
              </a:rPr>
              <a:t>A competent person must be mutually agreed upon by all parties before an investigation may begin</a:t>
            </a:r>
          </a:p>
          <a:p>
            <a:pPr marL="450850" lvl="0" indent="-450850">
              <a:lnSpc>
                <a:spcPct val="110000"/>
              </a:lnSpc>
              <a:spcBef>
                <a:spcPts val="600"/>
              </a:spcBef>
              <a:spcAft>
                <a:spcPts val="600"/>
              </a:spcAft>
              <a:buClr>
                <a:srgbClr val="464D6E"/>
              </a:buClr>
              <a:buSzTx/>
              <a:buFont typeface="Arial"/>
              <a:buChar char="•"/>
            </a:pPr>
            <a:r>
              <a:rPr lang="en-CA" sz="2200" dirty="0">
                <a:solidFill>
                  <a:schemeClr val="tx1">
                    <a:lumMod val="85000"/>
                    <a:lumOff val="15000"/>
                  </a:schemeClr>
                </a:solidFill>
                <a:latin typeface="Arial"/>
                <a:cs typeface="Arial"/>
              </a:rPr>
              <a:t>	Employers may be required to develop a roster of impartial competent persons in collaboration with work place committees</a:t>
            </a:r>
          </a:p>
          <a:p>
            <a:pPr marL="450850" indent="-450850">
              <a:lnSpc>
                <a:spcPct val="110000"/>
              </a:lnSpc>
              <a:spcBef>
                <a:spcPts val="600"/>
              </a:spcBef>
              <a:spcAft>
                <a:spcPts val="600"/>
              </a:spcAft>
              <a:buClr>
                <a:srgbClr val="464D6E"/>
              </a:buClr>
              <a:buSzTx/>
              <a:buFont typeface="Arial"/>
              <a:buChar char="•"/>
            </a:pPr>
            <a:r>
              <a:rPr lang="en-CA" sz="2000" dirty="0">
                <a:solidFill>
                  <a:schemeClr val="tx1">
                    <a:lumMod val="85000"/>
                    <a:lumOff val="15000"/>
                  </a:schemeClr>
                </a:solidFill>
                <a:latin typeface="Arial" panose="020B0604020202020204" pitchFamily="34" charset="0"/>
                <a:cs typeface="Arial" panose="020B0604020202020204" pitchFamily="34" charset="0"/>
              </a:rPr>
              <a:t>Employers will be required to implement, within six months, prescribed measures made by a competent person, as long as they are reasonably practicable </a:t>
            </a:r>
          </a:p>
          <a:p>
            <a:pPr marL="450850" lvl="0" indent="-450850">
              <a:lnSpc>
                <a:spcPct val="110000"/>
              </a:lnSpc>
              <a:spcBef>
                <a:spcPts val="600"/>
              </a:spcBef>
              <a:spcAft>
                <a:spcPts val="600"/>
              </a:spcAft>
              <a:buClr>
                <a:srgbClr val="464D6E"/>
              </a:buClr>
              <a:buSzTx/>
              <a:buFont typeface="Arial"/>
              <a:buChar char="•"/>
            </a:pPr>
            <a:endParaRPr lang="en-CA" sz="2200" dirty="0">
              <a:solidFill>
                <a:prstClr val="black"/>
              </a:solidFill>
              <a:latin typeface="Arial"/>
              <a:cs typeface="Arial"/>
            </a:endParaRPr>
          </a:p>
          <a:p>
            <a:pPr marL="450850" lvl="0" indent="-450850">
              <a:lnSpc>
                <a:spcPct val="110000"/>
              </a:lnSpc>
              <a:spcBef>
                <a:spcPts val="600"/>
              </a:spcBef>
              <a:spcAft>
                <a:spcPts val="600"/>
              </a:spcAft>
              <a:buClr>
                <a:srgbClr val="464D6E"/>
              </a:buClr>
              <a:buSzTx/>
              <a:buFont typeface="Arial"/>
              <a:buChar char="•"/>
            </a:pPr>
            <a:endParaRPr lang="en-US" dirty="0"/>
          </a:p>
        </p:txBody>
      </p:sp>
      <p:sp>
        <p:nvSpPr>
          <p:cNvPr id="5" name="Text Placeholder 4"/>
          <p:cNvSpPr>
            <a:spLocks noGrp="1"/>
          </p:cNvSpPr>
          <p:nvPr>
            <p:ph type="body" sz="quarter" idx="3"/>
          </p:nvPr>
        </p:nvSpPr>
        <p:spPr>
          <a:xfrm>
            <a:off x="5088384" y="1387979"/>
            <a:ext cx="4703316" cy="576262"/>
          </a:xfrm>
        </p:spPr>
        <p:txBody>
          <a:bodyPr/>
          <a:lstStyle/>
          <a:p>
            <a:r>
              <a:rPr lang="en-US" dirty="0" err="1"/>
              <a:t>Personne</a:t>
            </a:r>
            <a:r>
              <a:rPr lang="en-US" dirty="0"/>
              <a:t> </a:t>
            </a:r>
            <a:r>
              <a:rPr lang="en-US" dirty="0" err="1"/>
              <a:t>Compétente</a:t>
            </a:r>
            <a:r>
              <a:rPr lang="en-US" dirty="0"/>
              <a:t> / </a:t>
            </a:r>
            <a:r>
              <a:rPr lang="en-US" dirty="0" err="1"/>
              <a:t>Enquêteur</a:t>
            </a:r>
            <a:endParaRPr lang="en-US" dirty="0"/>
          </a:p>
        </p:txBody>
      </p:sp>
      <p:sp>
        <p:nvSpPr>
          <p:cNvPr id="6" name="Content Placeholder 5"/>
          <p:cNvSpPr>
            <a:spLocks noGrp="1"/>
          </p:cNvSpPr>
          <p:nvPr>
            <p:ph sz="quarter" idx="4"/>
          </p:nvPr>
        </p:nvSpPr>
        <p:spPr>
          <a:xfrm>
            <a:off x="5088384" y="1964241"/>
            <a:ext cx="4185617" cy="4993150"/>
          </a:xfrm>
        </p:spPr>
        <p:txBody>
          <a:bodyPr>
            <a:normAutofit fontScale="85000" lnSpcReduction="20000"/>
          </a:bodyPr>
          <a:lstStyle/>
          <a:p>
            <a:pPr marL="450850" lvl="0" indent="-450850">
              <a:lnSpc>
                <a:spcPct val="110000"/>
              </a:lnSpc>
              <a:spcBef>
                <a:spcPts val="600"/>
              </a:spcBef>
              <a:spcAft>
                <a:spcPts val="600"/>
              </a:spcAft>
              <a:buClr>
                <a:srgbClr val="464D6E"/>
              </a:buClr>
              <a:buSzTx/>
              <a:buFont typeface="Arial"/>
              <a:buChar char="•"/>
            </a:pPr>
            <a:r>
              <a:rPr lang="fr-CA" sz="2200" dirty="0">
                <a:solidFill>
                  <a:schemeClr val="tx1">
                    <a:lumMod val="85000"/>
                    <a:lumOff val="15000"/>
                  </a:schemeClr>
                </a:solidFill>
                <a:latin typeface="Arial" panose="020B0604020202020204" pitchFamily="34" charset="0"/>
                <a:cs typeface="Arial" panose="020B0604020202020204" pitchFamily="34" charset="0"/>
              </a:rPr>
              <a:t>Toutes les parties doivent choisir une personne compétente d’un commun accord avant qu’une enquête puisse commencer</a:t>
            </a:r>
          </a:p>
          <a:p>
            <a:pPr marL="450850" lvl="0" indent="-450850">
              <a:lnSpc>
                <a:spcPct val="110000"/>
              </a:lnSpc>
              <a:spcBef>
                <a:spcPts val="600"/>
              </a:spcBef>
              <a:spcAft>
                <a:spcPts val="600"/>
              </a:spcAft>
              <a:buClr>
                <a:srgbClr val="464D6E"/>
              </a:buClr>
              <a:buSzTx/>
              <a:buFont typeface="Arial"/>
              <a:buChar char="•"/>
            </a:pPr>
            <a:r>
              <a:rPr lang="fr-CA" sz="2200" dirty="0">
                <a:solidFill>
                  <a:schemeClr val="tx1">
                    <a:lumMod val="85000"/>
                    <a:lumOff val="15000"/>
                  </a:schemeClr>
                </a:solidFill>
                <a:latin typeface="Arial" panose="020B0604020202020204" pitchFamily="34" charset="0"/>
                <a:cs typeface="Arial" panose="020B0604020202020204" pitchFamily="34" charset="0"/>
              </a:rPr>
              <a:t>	Les employeurs pourraient devoir dresser une liste de personnes compétentes impartiales en collaboration avec les comités locaux</a:t>
            </a:r>
          </a:p>
          <a:p>
            <a:pPr marL="450850" lvl="0" indent="-450850">
              <a:lnSpc>
                <a:spcPct val="110000"/>
              </a:lnSpc>
              <a:spcBef>
                <a:spcPts val="600"/>
              </a:spcBef>
              <a:buClrTx/>
              <a:buSzTx/>
              <a:buFont typeface="Arial"/>
              <a:buChar char="•"/>
            </a:pPr>
            <a:r>
              <a:rPr lang="fr-CA" sz="2200" dirty="0">
                <a:solidFill>
                  <a:schemeClr val="tx1">
                    <a:lumMod val="85000"/>
                    <a:lumOff val="15000"/>
                  </a:schemeClr>
                </a:solidFill>
                <a:latin typeface="Arial" panose="020B0604020202020204" pitchFamily="34" charset="0"/>
                <a:cs typeface="Arial" panose="020B0604020202020204" pitchFamily="34" charset="0"/>
              </a:rPr>
              <a:t>Les employeurs seront tenus d’appliquer les recommandations, auront six mois,  formulées par une personne compétente, à condition que celles-ci soient raisonnables </a:t>
            </a:r>
          </a:p>
          <a:p>
            <a:pPr marL="450850" lvl="0" indent="-450850">
              <a:lnSpc>
                <a:spcPct val="110000"/>
              </a:lnSpc>
              <a:spcBef>
                <a:spcPts val="600"/>
              </a:spcBef>
              <a:spcAft>
                <a:spcPts val="600"/>
              </a:spcAft>
              <a:buClr>
                <a:srgbClr val="464D6E"/>
              </a:buClr>
              <a:buSzTx/>
              <a:buFont typeface="Arial"/>
              <a:buChar char="•"/>
            </a:pPr>
            <a:endParaRPr lang="fr-CA" sz="2400" dirty="0">
              <a:solidFill>
                <a:prstClr val="black"/>
              </a:solidFill>
              <a:latin typeface="Arial"/>
              <a:cs typeface="Arial"/>
            </a:endParaRPr>
          </a:p>
          <a:p>
            <a:pPr marL="450850" lvl="0" indent="-450850">
              <a:lnSpc>
                <a:spcPct val="110000"/>
              </a:lnSpc>
              <a:spcBef>
                <a:spcPts val="600"/>
              </a:spcBef>
              <a:buClrTx/>
              <a:buSzTx/>
              <a:buFont typeface="Arial"/>
              <a:buChar char="•"/>
            </a:pPr>
            <a:endParaRPr lang="en-US" dirty="0"/>
          </a:p>
        </p:txBody>
      </p:sp>
      <p:sp>
        <p:nvSpPr>
          <p:cNvPr id="8" name="Title 1"/>
          <p:cNvSpPr txBox="1">
            <a:spLocks/>
          </p:cNvSpPr>
          <p:nvPr/>
        </p:nvSpPr>
        <p:spPr>
          <a:xfrm>
            <a:off x="532867" y="377272"/>
            <a:ext cx="2876023" cy="581637"/>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t>What’s new?</a:t>
            </a:r>
            <a:endParaRPr lang="en-US" dirty="0"/>
          </a:p>
        </p:txBody>
      </p:sp>
      <p:sp>
        <p:nvSpPr>
          <p:cNvPr id="9" name="Rectangle 8"/>
          <p:cNvSpPr/>
          <p:nvPr/>
        </p:nvSpPr>
        <p:spPr>
          <a:xfrm>
            <a:off x="5088384" y="377272"/>
            <a:ext cx="2757486" cy="584775"/>
          </a:xfrm>
          <a:prstGeom prst="rect">
            <a:avLst/>
          </a:prstGeom>
        </p:spPr>
        <p:txBody>
          <a:bodyPr wrap="none">
            <a:spAutoFit/>
          </a:bodyPr>
          <a:lstStyle/>
          <a:p>
            <a:r>
              <a:rPr lang="en-US" sz="3200" dirty="0">
                <a:solidFill>
                  <a:srgbClr val="90C226"/>
                </a:solidFill>
                <a:latin typeface="Trebuchet MS (Headings)"/>
              </a:rPr>
              <a:t>Quoi de </a:t>
            </a:r>
            <a:r>
              <a:rPr lang="en-US" sz="3200" dirty="0" err="1">
                <a:solidFill>
                  <a:srgbClr val="90C226"/>
                </a:solidFill>
                <a:latin typeface="Trebuchet MS (Headings)"/>
              </a:rPr>
              <a:t>neuf</a:t>
            </a:r>
            <a:r>
              <a:rPr lang="en-US" sz="3200" dirty="0">
                <a:solidFill>
                  <a:srgbClr val="90C226"/>
                </a:solidFill>
                <a:latin typeface="Trebuchet MS (Headings)"/>
              </a:rPr>
              <a:t>?</a:t>
            </a:r>
          </a:p>
        </p:txBody>
      </p:sp>
    </p:spTree>
    <p:extLst>
      <p:ext uri="{BB962C8B-B14F-4D97-AF65-F5344CB8AC3E}">
        <p14:creationId xmlns:p14="http://schemas.microsoft.com/office/powerpoint/2010/main" val="231911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58" y="97872"/>
            <a:ext cx="3990886" cy="581637"/>
          </a:xfrm>
        </p:spPr>
        <p:txBody>
          <a:bodyPr>
            <a:normAutofit fontScale="90000"/>
          </a:bodyPr>
          <a:lstStyle/>
          <a:p>
            <a:pPr algn="ctr"/>
            <a:r>
              <a:rPr lang="en-US" dirty="0"/>
              <a:t>What’s new?      Quoi de </a:t>
            </a:r>
            <a:r>
              <a:rPr lang="en-US" dirty="0" err="1"/>
              <a:t>neuf</a:t>
            </a:r>
            <a:r>
              <a:rPr lang="en-US" dirty="0"/>
              <a:t>?</a:t>
            </a:r>
          </a:p>
        </p:txBody>
      </p:sp>
      <p:sp>
        <p:nvSpPr>
          <p:cNvPr id="3" name="Text Placeholder 2"/>
          <p:cNvSpPr>
            <a:spLocks noGrp="1"/>
          </p:cNvSpPr>
          <p:nvPr>
            <p:ph type="body" idx="1"/>
          </p:nvPr>
        </p:nvSpPr>
        <p:spPr>
          <a:xfrm>
            <a:off x="675742" y="1387979"/>
            <a:ext cx="4185623" cy="576262"/>
          </a:xfrm>
        </p:spPr>
        <p:txBody>
          <a:bodyPr/>
          <a:lstStyle/>
          <a:p>
            <a:r>
              <a:rPr lang="en-US" dirty="0"/>
              <a:t>Training and Tracking</a:t>
            </a:r>
          </a:p>
        </p:txBody>
      </p:sp>
      <p:sp>
        <p:nvSpPr>
          <p:cNvPr id="4" name="Content Placeholder 3"/>
          <p:cNvSpPr>
            <a:spLocks noGrp="1"/>
          </p:cNvSpPr>
          <p:nvPr>
            <p:ph sz="half" idx="2"/>
          </p:nvPr>
        </p:nvSpPr>
        <p:spPr>
          <a:xfrm>
            <a:off x="675742" y="1964242"/>
            <a:ext cx="4185623" cy="4377836"/>
          </a:xfrm>
        </p:spPr>
        <p:txBody>
          <a:bodyPr>
            <a:normAutofit lnSpcReduction="10000"/>
          </a:bodyPr>
          <a:lstStyle/>
          <a:p>
            <a:pPr marL="0" lvl="0" indent="0">
              <a:lnSpc>
                <a:spcPct val="130000"/>
              </a:lnSpc>
              <a:spcBef>
                <a:spcPts val="600"/>
              </a:spcBef>
              <a:spcAft>
                <a:spcPts val="600"/>
              </a:spcAft>
              <a:buClrTx/>
              <a:buSzTx/>
              <a:buNone/>
            </a:pPr>
            <a:r>
              <a:rPr lang="en-CA" sz="1500" b="1" dirty="0">
                <a:solidFill>
                  <a:prstClr val="black"/>
                </a:solidFill>
                <a:latin typeface="Arial"/>
                <a:cs typeface="Arial"/>
              </a:rPr>
              <a:t>Training</a:t>
            </a:r>
          </a:p>
          <a:p>
            <a:pPr marL="450850" lvl="0" indent="-450850">
              <a:lnSpc>
                <a:spcPct val="130000"/>
              </a:lnSpc>
              <a:spcBef>
                <a:spcPts val="600"/>
              </a:spcBef>
              <a:spcAft>
                <a:spcPts val="600"/>
              </a:spcAft>
              <a:buClrTx/>
              <a:buSzTx/>
              <a:buFont typeface="Arial"/>
              <a:buChar char="•"/>
            </a:pPr>
            <a:r>
              <a:rPr lang="en-CA" sz="1500" dirty="0">
                <a:solidFill>
                  <a:prstClr val="black"/>
                </a:solidFill>
                <a:latin typeface="Arial"/>
                <a:cs typeface="Arial"/>
              </a:rPr>
              <a:t>Employers will be required to provide training on their prevention policy</a:t>
            </a:r>
          </a:p>
          <a:p>
            <a:pPr marL="450850" lvl="0" indent="-450850">
              <a:lnSpc>
                <a:spcPct val="130000"/>
              </a:lnSpc>
              <a:spcBef>
                <a:spcPts val="600"/>
              </a:spcBef>
              <a:spcAft>
                <a:spcPts val="600"/>
              </a:spcAft>
              <a:buClrTx/>
              <a:buSzTx/>
              <a:buFont typeface="Arial"/>
              <a:buChar char="•"/>
            </a:pPr>
            <a:r>
              <a:rPr lang="en-CA" sz="1500" dirty="0">
                <a:solidFill>
                  <a:prstClr val="black"/>
                </a:solidFill>
                <a:latin typeface="Arial"/>
                <a:cs typeface="Arial"/>
              </a:rPr>
              <a:t>They will also be required to provide training on harassment and violence </a:t>
            </a:r>
          </a:p>
          <a:p>
            <a:pPr marL="0" lvl="0" indent="0">
              <a:lnSpc>
                <a:spcPct val="130000"/>
              </a:lnSpc>
              <a:spcBef>
                <a:spcPts val="600"/>
              </a:spcBef>
              <a:spcAft>
                <a:spcPts val="600"/>
              </a:spcAft>
              <a:buClrTx/>
              <a:buSzTx/>
              <a:buNone/>
            </a:pPr>
            <a:r>
              <a:rPr lang="en-CA" sz="1500" b="1" dirty="0">
                <a:solidFill>
                  <a:prstClr val="black"/>
                </a:solidFill>
                <a:latin typeface="Arial"/>
                <a:cs typeface="Arial"/>
              </a:rPr>
              <a:t>Tracking</a:t>
            </a:r>
          </a:p>
          <a:p>
            <a:pPr marL="450850" lvl="0" indent="-450850">
              <a:lnSpc>
                <a:spcPct val="130000"/>
              </a:lnSpc>
              <a:spcBef>
                <a:spcPts val="600"/>
              </a:spcBef>
              <a:buClrTx/>
              <a:buSzTx/>
              <a:buFont typeface="Arial"/>
              <a:buChar char="•"/>
            </a:pPr>
            <a:r>
              <a:rPr lang="en-CA" sz="1500" dirty="0">
                <a:solidFill>
                  <a:prstClr val="black"/>
                </a:solidFill>
                <a:latin typeface="Arial"/>
                <a:cs typeface="Arial"/>
              </a:rPr>
              <a:t>Employers will be legally required to track all incidents of harassment and  violence</a:t>
            </a:r>
          </a:p>
          <a:p>
            <a:pPr marL="450850" lvl="0" indent="-450850">
              <a:lnSpc>
                <a:spcPct val="130000"/>
              </a:lnSpc>
              <a:spcBef>
                <a:spcPts val="600"/>
              </a:spcBef>
              <a:buClrTx/>
              <a:buSzTx/>
              <a:buFont typeface="Arial"/>
              <a:buChar char="•"/>
            </a:pPr>
            <a:r>
              <a:rPr lang="en-CA" sz="1500" dirty="0">
                <a:solidFill>
                  <a:prstClr val="black"/>
                </a:solidFill>
                <a:latin typeface="Arial"/>
                <a:cs typeface="Arial"/>
              </a:rPr>
              <a:t>Employers will be required to clearly outline how they will report on, share and store information of incidents of harassment and violence that occur in their work place</a:t>
            </a:r>
          </a:p>
          <a:p>
            <a:pPr marL="450850" lvl="0" indent="-450850">
              <a:lnSpc>
                <a:spcPct val="110000"/>
              </a:lnSpc>
              <a:spcBef>
                <a:spcPts val="600"/>
              </a:spcBef>
              <a:spcAft>
                <a:spcPts val="600"/>
              </a:spcAft>
              <a:buClr>
                <a:srgbClr val="464D6E"/>
              </a:buClr>
              <a:buSzTx/>
              <a:buFont typeface="Arial"/>
              <a:buChar char="•"/>
            </a:pPr>
            <a:endParaRPr lang="en-US" dirty="0"/>
          </a:p>
        </p:txBody>
      </p:sp>
      <p:sp>
        <p:nvSpPr>
          <p:cNvPr id="5" name="Text Placeholder 4"/>
          <p:cNvSpPr>
            <a:spLocks noGrp="1"/>
          </p:cNvSpPr>
          <p:nvPr>
            <p:ph type="body" sz="quarter" idx="3"/>
          </p:nvPr>
        </p:nvSpPr>
        <p:spPr>
          <a:xfrm>
            <a:off x="5088384" y="557468"/>
            <a:ext cx="4185618" cy="576262"/>
          </a:xfrm>
        </p:spPr>
        <p:txBody>
          <a:bodyPr/>
          <a:lstStyle/>
          <a:p>
            <a:r>
              <a:rPr lang="en-US" dirty="0"/>
              <a:t>Formation et Rapports Internes</a:t>
            </a:r>
          </a:p>
        </p:txBody>
      </p:sp>
      <p:sp>
        <p:nvSpPr>
          <p:cNvPr id="6" name="Content Placeholder 5"/>
          <p:cNvSpPr>
            <a:spLocks noGrp="1"/>
          </p:cNvSpPr>
          <p:nvPr>
            <p:ph sz="quarter" idx="4"/>
          </p:nvPr>
        </p:nvSpPr>
        <p:spPr>
          <a:xfrm>
            <a:off x="5180664" y="1133730"/>
            <a:ext cx="4185617" cy="4796395"/>
          </a:xfrm>
        </p:spPr>
        <p:txBody>
          <a:bodyPr>
            <a:noAutofit/>
          </a:bodyPr>
          <a:lstStyle/>
          <a:p>
            <a:pPr marL="0" lvl="0" indent="0">
              <a:lnSpc>
                <a:spcPct val="110000"/>
              </a:lnSpc>
              <a:spcBef>
                <a:spcPts val="600"/>
              </a:spcBef>
              <a:buClrTx/>
              <a:buSzTx/>
              <a:buNone/>
            </a:pPr>
            <a:r>
              <a:rPr lang="fr-CA" sz="1500" b="1" dirty="0">
                <a:solidFill>
                  <a:prstClr val="black"/>
                </a:solidFill>
                <a:latin typeface="Arial" panose="020B0604020202020204" pitchFamily="34" charset="0"/>
                <a:cs typeface="Arial" panose="020B0604020202020204" pitchFamily="34" charset="0"/>
              </a:rPr>
              <a:t>Formation</a:t>
            </a:r>
          </a:p>
          <a:p>
            <a:pPr marL="450850" lvl="0" indent="-450850">
              <a:lnSpc>
                <a:spcPct val="110000"/>
              </a:lnSpc>
              <a:spcBef>
                <a:spcPts val="600"/>
              </a:spcBef>
              <a:buClrTx/>
              <a:buSzTx/>
              <a:buFont typeface="Arial"/>
              <a:buChar char="•"/>
            </a:pPr>
            <a:r>
              <a:rPr lang="fr-CA" sz="1500" dirty="0">
                <a:solidFill>
                  <a:prstClr val="black"/>
                </a:solidFill>
                <a:latin typeface="Arial" panose="020B0604020202020204" pitchFamily="34" charset="0"/>
                <a:cs typeface="Arial" panose="020B0604020202020204" pitchFamily="34" charset="0"/>
              </a:rPr>
              <a:t>Les employeurs seront tenus d’offrir de la formation sur leur politique de prévention</a:t>
            </a:r>
          </a:p>
          <a:p>
            <a:pPr marL="450850" lvl="0" indent="-450850">
              <a:lnSpc>
                <a:spcPct val="110000"/>
              </a:lnSpc>
              <a:spcBef>
                <a:spcPts val="600"/>
              </a:spcBef>
              <a:buClrTx/>
              <a:buSzTx/>
              <a:buFont typeface="Arial"/>
              <a:buChar char="•"/>
            </a:pPr>
            <a:r>
              <a:rPr lang="fr-CA" sz="1500" dirty="0">
                <a:solidFill>
                  <a:prstClr val="black"/>
                </a:solidFill>
                <a:latin typeface="Arial" panose="020B0604020202020204" pitchFamily="34" charset="0"/>
                <a:cs typeface="Arial" panose="020B0604020202020204" pitchFamily="34" charset="0"/>
              </a:rPr>
              <a:t>Ils seront également tenus d’offrir de la formation sur le harcèlement et la violence</a:t>
            </a:r>
          </a:p>
          <a:p>
            <a:pPr marL="0" lvl="0" indent="0">
              <a:lnSpc>
                <a:spcPct val="110000"/>
              </a:lnSpc>
              <a:spcBef>
                <a:spcPts val="600"/>
              </a:spcBef>
              <a:buClrTx/>
              <a:buSzTx/>
              <a:buNone/>
            </a:pPr>
            <a:r>
              <a:rPr lang="fr-CA" sz="1500" b="1" dirty="0">
                <a:solidFill>
                  <a:prstClr val="black"/>
                </a:solidFill>
                <a:latin typeface="Arial" panose="020B0604020202020204" pitchFamily="34" charset="0"/>
                <a:cs typeface="Arial" panose="020B0604020202020204" pitchFamily="34" charset="0"/>
              </a:rPr>
              <a:t>Rapports Internes</a:t>
            </a:r>
          </a:p>
          <a:p>
            <a:pPr marL="450850" indent="-450850">
              <a:lnSpc>
                <a:spcPct val="150000"/>
              </a:lnSpc>
              <a:spcBef>
                <a:spcPts val="600"/>
              </a:spcBef>
              <a:buClrTx/>
              <a:buSzTx/>
              <a:buFont typeface="Arial"/>
              <a:buChar char="•"/>
            </a:pPr>
            <a:r>
              <a:rPr lang="fr-CA" sz="1500" dirty="0">
                <a:solidFill>
                  <a:prstClr val="black"/>
                </a:solidFill>
                <a:latin typeface="Arial"/>
                <a:cs typeface="Arial"/>
              </a:rPr>
              <a:t>Les employeurs seront légalement obligés d’assurer un suivi des cas de harcèlement et de violence</a:t>
            </a:r>
          </a:p>
          <a:p>
            <a:pPr marL="450850" indent="-450850">
              <a:lnSpc>
                <a:spcPct val="150000"/>
              </a:lnSpc>
              <a:spcBef>
                <a:spcPts val="600"/>
              </a:spcBef>
              <a:buClrTx/>
              <a:buSzTx/>
              <a:buFont typeface="Arial"/>
              <a:buChar char="•"/>
            </a:pPr>
            <a:r>
              <a:rPr lang="fr-CA" sz="1500" dirty="0">
                <a:solidFill>
                  <a:prstClr val="black"/>
                </a:solidFill>
                <a:latin typeface="Arial"/>
                <a:cs typeface="Arial"/>
              </a:rPr>
              <a:t>Les employeurs seront tenus de présenter clairement la façon dont ils rendront compte des renseignements sur les cas de harcèlement et de violence en milieu de travail, dont ils les échangeront et dont ils les conserveront</a:t>
            </a:r>
            <a:endParaRPr lang="en-US" sz="1500" dirty="0"/>
          </a:p>
        </p:txBody>
      </p:sp>
    </p:spTree>
    <p:extLst>
      <p:ext uri="{BB962C8B-B14F-4D97-AF65-F5344CB8AC3E}">
        <p14:creationId xmlns:p14="http://schemas.microsoft.com/office/powerpoint/2010/main" val="3123553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8385" y="609600"/>
            <a:ext cx="4185616" cy="704850"/>
          </a:xfrm>
        </p:spPr>
        <p:txBody>
          <a:bodyPr/>
          <a:lstStyle/>
          <a:p>
            <a:r>
              <a:rPr lang="en-US" dirty="0" err="1"/>
              <a:t>Prochaines</a:t>
            </a:r>
            <a:r>
              <a:rPr lang="en-US" dirty="0"/>
              <a:t> </a:t>
            </a:r>
            <a:r>
              <a:rPr lang="en-US" dirty="0" err="1"/>
              <a:t>étapes</a:t>
            </a:r>
            <a:endParaRPr lang="en-US" dirty="0"/>
          </a:p>
        </p:txBody>
      </p:sp>
      <p:sp>
        <p:nvSpPr>
          <p:cNvPr id="4" name="Content Placeholder 3"/>
          <p:cNvSpPr>
            <a:spLocks noGrp="1"/>
          </p:cNvSpPr>
          <p:nvPr>
            <p:ph sz="half" idx="2"/>
          </p:nvPr>
        </p:nvSpPr>
        <p:spPr>
          <a:xfrm>
            <a:off x="675744" y="1711356"/>
            <a:ext cx="4185623" cy="4330008"/>
          </a:xfrm>
        </p:spPr>
        <p:txBody>
          <a:bodyPr/>
          <a:lstStyle/>
          <a:p>
            <a:pPr lvl="0">
              <a:spcBef>
                <a:spcPts val="0"/>
              </a:spcBef>
              <a:buFont typeface="Symbol" panose="05050102010706020507" pitchFamily="18" charset="2"/>
              <a:buChar char=""/>
            </a:pPr>
            <a:r>
              <a:rPr lang="en-CA" sz="1600" dirty="0">
                <a:latin typeface="Arial" panose="020B0604020202020204" pitchFamily="34" charset="0"/>
                <a:ea typeface="Calibri" panose="020F0502020204030204" pitchFamily="34" charset="0"/>
                <a:cs typeface="Arial" panose="020B0604020202020204" pitchFamily="34" charset="0"/>
              </a:rPr>
              <a:t>Canada Gazette Part I;</a:t>
            </a:r>
          </a:p>
          <a:p>
            <a:pPr lvl="0">
              <a:spcBef>
                <a:spcPts val="0"/>
              </a:spcBef>
              <a:buFont typeface="Symbol" panose="05050102010706020507" pitchFamily="18" charset="2"/>
              <a:buChar char=""/>
            </a:pPr>
            <a:endParaRPr lang="en-CA" sz="1600" dirty="0">
              <a:latin typeface="Arial" panose="020B0604020202020204" pitchFamily="34" charset="0"/>
              <a:ea typeface="Calibri" panose="020F0502020204030204" pitchFamily="34" charset="0"/>
              <a:cs typeface="Arial" panose="020B0604020202020204" pitchFamily="34" charset="0"/>
            </a:endParaRPr>
          </a:p>
          <a:p>
            <a:pPr lvl="0">
              <a:spcBef>
                <a:spcPts val="0"/>
              </a:spcBef>
              <a:buFont typeface="Symbol" panose="05050102010706020507" pitchFamily="18" charset="2"/>
              <a:buChar char=""/>
            </a:pPr>
            <a:r>
              <a:rPr lang="en-CA" sz="1600" dirty="0">
                <a:latin typeface="Arial" panose="020B0604020202020204" pitchFamily="34" charset="0"/>
                <a:ea typeface="Calibri" panose="020F0502020204030204" pitchFamily="34" charset="0"/>
                <a:cs typeface="Arial" panose="020B0604020202020204" pitchFamily="34" charset="0"/>
              </a:rPr>
              <a:t>Identify specific tools and resources that will assist employers and employees with harassment and violence prevention (HVP) and with coming into compliance with the new HVP legislation;</a:t>
            </a:r>
          </a:p>
          <a:p>
            <a:pPr lvl="0">
              <a:spcBef>
                <a:spcPts val="0"/>
              </a:spcBef>
              <a:buFont typeface="Symbol" panose="05050102010706020507" pitchFamily="18" charset="2"/>
              <a:buChar char=""/>
            </a:pPr>
            <a:endParaRPr lang="en-CA" sz="1600" dirty="0">
              <a:latin typeface="Arial" panose="020B0604020202020204" pitchFamily="34" charset="0"/>
              <a:ea typeface="Calibri" panose="020F0502020204030204" pitchFamily="34" charset="0"/>
              <a:cs typeface="Arial" panose="020B0604020202020204" pitchFamily="34" charset="0"/>
            </a:endParaRPr>
          </a:p>
          <a:p>
            <a:pPr lvl="0">
              <a:spcBef>
                <a:spcPts val="0"/>
              </a:spcBef>
              <a:buFont typeface="Symbol" panose="05050102010706020507" pitchFamily="18" charset="2"/>
              <a:buChar char=""/>
            </a:pPr>
            <a:r>
              <a:rPr lang="en-CA" sz="1600" dirty="0">
                <a:latin typeface="Arial" panose="020B0604020202020204" pitchFamily="34" charset="0"/>
                <a:ea typeface="Calibri" panose="020F0502020204030204" pitchFamily="34" charset="0"/>
                <a:cs typeface="Arial" panose="020B0604020202020204" pitchFamily="34" charset="0"/>
              </a:rPr>
              <a:t>The development of a roster of Competent Persons (CPs);</a:t>
            </a:r>
          </a:p>
          <a:p>
            <a:pPr lvl="0">
              <a:spcBef>
                <a:spcPts val="0"/>
              </a:spcBef>
              <a:buFont typeface="Symbol" panose="05050102010706020507" pitchFamily="18" charset="2"/>
              <a:buChar char=""/>
            </a:pPr>
            <a:endParaRPr lang="en-CA" sz="1600" dirty="0">
              <a:latin typeface="Arial" panose="020B0604020202020204" pitchFamily="34" charset="0"/>
              <a:ea typeface="Calibri" panose="020F0502020204030204" pitchFamily="34" charset="0"/>
              <a:cs typeface="Arial" panose="020B0604020202020204" pitchFamily="34" charset="0"/>
            </a:endParaRPr>
          </a:p>
          <a:p>
            <a:pPr lvl="0">
              <a:spcBef>
                <a:spcPts val="0"/>
              </a:spcBef>
              <a:buFont typeface="Symbol" panose="05050102010706020507" pitchFamily="18" charset="2"/>
              <a:buChar char=""/>
            </a:pPr>
            <a:r>
              <a:rPr lang="en-US" sz="1600" dirty="0">
                <a:latin typeface="Arial" panose="020B0604020202020204" pitchFamily="34" charset="0"/>
                <a:cs typeface="Arial" panose="020B0604020202020204" pitchFamily="34" charset="0"/>
              </a:rPr>
              <a:t>National Master Standing Offer (NMSO); </a:t>
            </a:r>
          </a:p>
          <a:p>
            <a:pPr lvl="0">
              <a:spcBef>
                <a:spcPts val="0"/>
              </a:spcBef>
              <a:buFont typeface="Symbol" panose="05050102010706020507" pitchFamily="18" charset="2"/>
              <a:buChar char=""/>
            </a:pPr>
            <a:endParaRPr lang="en-US" sz="1600" dirty="0">
              <a:latin typeface="Arial" panose="020B0604020202020204" pitchFamily="34" charset="0"/>
              <a:cs typeface="Arial" panose="020B0604020202020204" pitchFamily="34" charset="0"/>
            </a:endParaRPr>
          </a:p>
          <a:p>
            <a:pPr lvl="0">
              <a:spcBef>
                <a:spcPts val="0"/>
              </a:spcBef>
              <a:buFont typeface="Symbol" panose="05050102010706020507" pitchFamily="18" charset="2"/>
              <a:buChar char=""/>
            </a:pPr>
            <a:r>
              <a:rPr lang="en-US" sz="1600" dirty="0">
                <a:latin typeface="Arial" panose="020B0604020202020204" pitchFamily="34" charset="0"/>
                <a:ea typeface="Calibri" panose="020F0502020204030204" pitchFamily="34" charset="0"/>
                <a:cs typeface="Arial" panose="020B0604020202020204" pitchFamily="34" charset="0"/>
              </a:rPr>
              <a:t>Helpful guidance material for workers, like flow charts.</a:t>
            </a:r>
          </a:p>
          <a:p>
            <a:endParaRPr lang="en-US" dirty="0"/>
          </a:p>
        </p:txBody>
      </p:sp>
      <p:sp>
        <p:nvSpPr>
          <p:cNvPr id="6" name="Content Placeholder 5"/>
          <p:cNvSpPr>
            <a:spLocks noGrp="1"/>
          </p:cNvSpPr>
          <p:nvPr>
            <p:ph sz="quarter" idx="4"/>
          </p:nvPr>
        </p:nvSpPr>
        <p:spPr>
          <a:xfrm>
            <a:off x="5088385" y="1711356"/>
            <a:ext cx="4185617" cy="4848470"/>
          </a:xfrm>
        </p:spPr>
        <p:txBody>
          <a:bodyPr>
            <a:normAutofit/>
          </a:bodyPr>
          <a:lstStyle/>
          <a:p>
            <a:pPr>
              <a:spcBef>
                <a:spcPts val="0"/>
              </a:spcBef>
              <a:buFont typeface="Symbol" panose="05050102010706020507" pitchFamily="18" charset="2"/>
              <a:buChar char=""/>
            </a:pPr>
            <a:r>
              <a:rPr lang="fr-CA" sz="1600" dirty="0">
                <a:latin typeface="Arial" panose="020B0604020202020204" pitchFamily="34" charset="0"/>
                <a:ea typeface="Calibri" panose="020F0502020204030204" pitchFamily="34" charset="0"/>
                <a:cs typeface="Arial" panose="020B0604020202020204" pitchFamily="34" charset="0"/>
              </a:rPr>
              <a:t>Partie I de la Gazette du Canada;</a:t>
            </a:r>
          </a:p>
          <a:p>
            <a:pPr>
              <a:spcBef>
                <a:spcPts val="0"/>
              </a:spcBef>
              <a:buFont typeface="Symbol" panose="05050102010706020507" pitchFamily="18" charset="2"/>
              <a:buChar char=""/>
            </a:pPr>
            <a:endParaRPr lang="fr-CA" sz="1600" dirty="0">
              <a:latin typeface="Arial" panose="020B0604020202020204" pitchFamily="34" charset="0"/>
              <a:ea typeface="Calibri" panose="020F0502020204030204" pitchFamily="34" charset="0"/>
              <a:cs typeface="Arial" panose="020B0604020202020204" pitchFamily="34" charset="0"/>
            </a:endParaRPr>
          </a:p>
          <a:p>
            <a:pPr>
              <a:spcBef>
                <a:spcPts val="0"/>
              </a:spcBef>
              <a:buFont typeface="Symbol" panose="05050102010706020507" pitchFamily="18" charset="2"/>
              <a:buChar char=""/>
            </a:pPr>
            <a:r>
              <a:rPr lang="fr-CA" sz="1600" dirty="0">
                <a:latin typeface="Arial" panose="020B0604020202020204" pitchFamily="34" charset="0"/>
                <a:ea typeface="Calibri" panose="020F0502020204030204" pitchFamily="34" charset="0"/>
                <a:cs typeface="Arial" panose="020B0604020202020204" pitchFamily="34" charset="0"/>
              </a:rPr>
              <a:t>Identifier les outils et les ressources spécifiques qui aideront les employeurs et les employés dans la prévention du harcèlement et de la violence (PHV) et dans la mise en conformité avec la nouvelle législation sur la PHV;</a:t>
            </a:r>
          </a:p>
          <a:p>
            <a:pPr>
              <a:spcBef>
                <a:spcPts val="0"/>
              </a:spcBef>
              <a:buFont typeface="Symbol" panose="05050102010706020507" pitchFamily="18" charset="2"/>
              <a:buChar char=""/>
            </a:pPr>
            <a:endParaRPr lang="fr-CA" sz="1600" dirty="0">
              <a:latin typeface="Arial" panose="020B0604020202020204" pitchFamily="34" charset="0"/>
              <a:ea typeface="Calibri" panose="020F0502020204030204" pitchFamily="34" charset="0"/>
              <a:cs typeface="Arial" panose="020B0604020202020204" pitchFamily="34" charset="0"/>
            </a:endParaRPr>
          </a:p>
          <a:p>
            <a:pPr>
              <a:spcBef>
                <a:spcPts val="0"/>
              </a:spcBef>
              <a:buFont typeface="Symbol" panose="05050102010706020507" pitchFamily="18" charset="2"/>
              <a:buChar char=""/>
            </a:pPr>
            <a:r>
              <a:rPr lang="fr-CA" sz="1600" dirty="0">
                <a:latin typeface="Arial" panose="020B0604020202020204" pitchFamily="34" charset="0"/>
                <a:ea typeface="Calibri" panose="020F0502020204030204" pitchFamily="34" charset="0"/>
                <a:cs typeface="Arial" panose="020B0604020202020204" pitchFamily="34" charset="0"/>
              </a:rPr>
              <a:t>L’établissement d’une liste de personnes compétentes;</a:t>
            </a:r>
          </a:p>
          <a:p>
            <a:pPr>
              <a:spcBef>
                <a:spcPts val="0"/>
              </a:spcBef>
              <a:buFont typeface="Symbol" panose="05050102010706020507" pitchFamily="18" charset="2"/>
              <a:buChar char=""/>
            </a:pPr>
            <a:endParaRPr lang="fr-CA" sz="1600" dirty="0">
              <a:latin typeface="Arial" panose="020B0604020202020204" pitchFamily="34" charset="0"/>
              <a:ea typeface="Calibri" panose="020F0502020204030204" pitchFamily="34" charset="0"/>
              <a:cs typeface="Arial" panose="020B0604020202020204" pitchFamily="34" charset="0"/>
            </a:endParaRPr>
          </a:p>
          <a:p>
            <a:pPr>
              <a:spcBef>
                <a:spcPts val="0"/>
              </a:spcBef>
              <a:buFont typeface="Symbol" panose="05050102010706020507" pitchFamily="18" charset="2"/>
              <a:buChar char=""/>
            </a:pPr>
            <a:r>
              <a:rPr lang="fr-FR" sz="1600" dirty="0">
                <a:latin typeface="Arial" panose="020B0604020202020204" pitchFamily="34" charset="0"/>
                <a:ea typeface="Calibri" panose="020F0502020204030204" pitchFamily="34" charset="0"/>
                <a:cs typeface="Arial" panose="020B0604020202020204" pitchFamily="34" charset="0"/>
              </a:rPr>
              <a:t>Offres à commandes principales et nationales (OCPN); </a:t>
            </a:r>
          </a:p>
          <a:p>
            <a:pPr>
              <a:spcBef>
                <a:spcPts val="0"/>
              </a:spcBef>
              <a:buFont typeface="Symbol" panose="05050102010706020507" pitchFamily="18" charset="2"/>
              <a:buChar char=""/>
            </a:pPr>
            <a:endParaRPr lang="fr-FR" sz="1600" dirty="0">
              <a:latin typeface="Arial" panose="020B0604020202020204" pitchFamily="34" charset="0"/>
              <a:ea typeface="Calibri" panose="020F0502020204030204" pitchFamily="34" charset="0"/>
              <a:cs typeface="Arial" panose="020B0604020202020204" pitchFamily="34" charset="0"/>
            </a:endParaRPr>
          </a:p>
          <a:p>
            <a:pPr>
              <a:spcBef>
                <a:spcPts val="0"/>
              </a:spcBef>
              <a:buFont typeface="Symbol" panose="05050102010706020507" pitchFamily="18" charset="2"/>
              <a:buChar char=""/>
            </a:pPr>
            <a:r>
              <a:rPr lang="fr-FR" sz="1600" dirty="0">
                <a:latin typeface="Arial" panose="020B0604020202020204" pitchFamily="34" charset="0"/>
                <a:ea typeface="Calibri" panose="020F0502020204030204" pitchFamily="34" charset="0"/>
                <a:cs typeface="Arial" panose="020B0604020202020204" pitchFamily="34" charset="0"/>
              </a:rPr>
              <a:t>Matériel d'orientation utile pour les travailleurs, comme des organigrammes</a:t>
            </a:r>
          </a:p>
          <a:p>
            <a:pPr>
              <a:lnSpc>
                <a:spcPct val="115000"/>
              </a:lnSpc>
              <a:spcBef>
                <a:spcPts val="0"/>
              </a:spcBef>
              <a:buFont typeface="Symbol" panose="05050102010706020507" pitchFamily="18" charset="2"/>
              <a:buChar char=""/>
            </a:pPr>
            <a:endParaRPr lang="en-US" sz="160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5" name="Title 1"/>
          <p:cNvSpPr txBox="1">
            <a:spLocks/>
          </p:cNvSpPr>
          <p:nvPr/>
        </p:nvSpPr>
        <p:spPr>
          <a:xfrm>
            <a:off x="675745" y="609600"/>
            <a:ext cx="4185623" cy="70485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Next Steps</a:t>
            </a:r>
          </a:p>
        </p:txBody>
      </p:sp>
    </p:spTree>
    <p:extLst>
      <p:ext uri="{BB962C8B-B14F-4D97-AF65-F5344CB8AC3E}">
        <p14:creationId xmlns:p14="http://schemas.microsoft.com/office/powerpoint/2010/main" val="79777212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1199</TotalTime>
  <Words>753</Words>
  <Application>Microsoft Office PowerPoint</Application>
  <PresentationFormat>Widescreen</PresentationFormat>
  <Paragraphs>86</Paragraphs>
  <Slides>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Calibri</vt:lpstr>
      <vt:lpstr>Symbol</vt:lpstr>
      <vt:lpstr>Times New Roman</vt:lpstr>
      <vt:lpstr>Trebuchet MS</vt:lpstr>
      <vt:lpstr>Trebuchet MS (Headings)</vt:lpstr>
      <vt:lpstr>Verdana</vt:lpstr>
      <vt:lpstr>Wingdings 3</vt:lpstr>
      <vt:lpstr>Facet</vt:lpstr>
      <vt:lpstr>Violence (harassment and violence, including sexual harassment) (harcèlement et violence, y compris le harcèlement sexuel ) </vt:lpstr>
      <vt:lpstr>PowerPoint Presentation</vt:lpstr>
      <vt:lpstr>Bill C-65 Projet de loi C-65 </vt:lpstr>
      <vt:lpstr>What’s new?</vt:lpstr>
      <vt:lpstr>PowerPoint Presentation</vt:lpstr>
      <vt:lpstr>What’s new?      Quoi de neuf?</vt:lpstr>
      <vt:lpstr>Prochaines étapes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Peart</dc:creator>
  <cp:lastModifiedBy>Sandra Montpetit</cp:lastModifiedBy>
  <cp:revision>100</cp:revision>
  <cp:lastPrinted>2019-05-01T13:02:25Z</cp:lastPrinted>
  <dcterms:created xsi:type="dcterms:W3CDTF">2019-04-01T20:23:09Z</dcterms:created>
  <dcterms:modified xsi:type="dcterms:W3CDTF">2019-05-07T14:34:47Z</dcterms:modified>
</cp:coreProperties>
</file>