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notesSlides/notesSlide3.xml" ContentType="application/vnd.openxmlformats-officedocument.presentationml.notesSlide+xml"/>
  <Override PartName="/ppt/theme/themeOverride5.xml" ContentType="application/vnd.openxmlformats-officedocument.themeOverride+xml"/>
  <Override PartName="/ppt/notesSlides/notesSlide4.xml" ContentType="application/vnd.openxmlformats-officedocument.presentationml.notesSlide+xml"/>
  <Override PartName="/ppt/theme/themeOverride6.xml" ContentType="application/vnd.openxmlformats-officedocument.themeOverride+xml"/>
  <Override PartName="/ppt/notesSlides/notesSlide5.xml" ContentType="application/vnd.openxmlformats-officedocument.presentationml.notesSlide+xml"/>
  <Override PartName="/ppt/theme/themeOverride7.xml" ContentType="application/vnd.openxmlformats-officedocument.themeOverride+xml"/>
  <Override PartName="/ppt/notesSlides/notesSlide6.xml" ContentType="application/vnd.openxmlformats-officedocument.presentationml.notesSlide+xml"/>
  <Override PartName="/ppt/theme/themeOverride8.xml" ContentType="application/vnd.openxmlformats-officedocument.themeOverride+xml"/>
  <Override PartName="/ppt/notesSlides/notesSlide7.xml" ContentType="application/vnd.openxmlformats-officedocument.presentationml.notesSlide+xml"/>
  <Override PartName="/ppt/theme/themeOverride9.xml" ContentType="application/vnd.openxmlformats-officedocument.themeOverride+xml"/>
  <Override PartName="/ppt/notesSlides/notesSlide8.xml" ContentType="application/vnd.openxmlformats-officedocument.presentationml.notesSlide+xml"/>
  <Override PartName="/ppt/theme/themeOverride10.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
  </p:notesMasterIdLst>
  <p:sldIdLst>
    <p:sldId id="278" r:id="rId5"/>
    <p:sldId id="284" r:id="rId6"/>
    <p:sldId id="285" r:id="rId7"/>
    <p:sldId id="286" r:id="rId8"/>
    <p:sldId id="287" r:id="rId9"/>
    <p:sldId id="288" r:id="rId10"/>
    <p:sldId id="290" r:id="rId11"/>
    <p:sldId id="291" r:id="rId12"/>
    <p:sldId id="292" r:id="rId13"/>
    <p:sldId id="29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3/7/2023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6281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9381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496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108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3620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924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182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37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821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3/7/2023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3/7/2023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3/7/2023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3/7/2023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3/7/2023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3/7/2023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3/7/2023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3/7/2023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3/7/2023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3/7/2023</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fr-FR" dirty="0">
                <a:effectLst/>
              </a:rPr>
              <a:t>Droits de santé et sécurité</a:t>
            </a:r>
            <a:endParaRPr lang="en-US" sz="4000" dirty="0"/>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endParaRPr lang="en-US" sz="2300" dirty="0"/>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95CB840F-8E41-4CA5-B79B-25CC80AD234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365760" y="643465"/>
            <a:ext cx="5303520" cy="1526157"/>
          </a:xfrm>
        </p:spPr>
        <p:txBody>
          <a:bodyPr>
            <a:normAutofit fontScale="90000"/>
          </a:bodyPr>
          <a:lstStyle/>
          <a:p>
            <a:pPr algn="l"/>
            <a:r>
              <a:rPr lang="fr-FR" sz="4000" b="1" dirty="0">
                <a:effectLst/>
              </a:rPr>
              <a:t>Q: Quel est le rôle d'un comité d'hygiène et de sécurité?</a:t>
            </a:r>
            <a:r>
              <a:rPr lang="en-US" sz="3000" dirty="0"/>
              <a: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448888" y="2269375"/>
            <a:ext cx="5353396" cy="4414058"/>
          </a:xfrm>
        </p:spPr>
        <p:txBody>
          <a:bodyPr>
            <a:normAutofit fontScale="92500" lnSpcReduction="10000"/>
          </a:bodyPr>
          <a:lstStyle/>
          <a:p>
            <a:r>
              <a:rPr lang="fr-FR" b="1" dirty="0">
                <a:effectLst/>
              </a:rPr>
              <a:t>R: Le rôle des comités mixtes d'hygiène et de sécurité peut consister à :</a:t>
            </a:r>
            <a:endParaRPr lang="fr-FR" dirty="0">
              <a:effectLst/>
            </a:endParaRPr>
          </a:p>
          <a:p>
            <a:pPr lvl="1" fontAlgn="base"/>
            <a:r>
              <a:rPr lang="fr-FR" dirty="0">
                <a:effectLst/>
              </a:rPr>
              <a:t>Servir d'organisme </a:t>
            </a:r>
            <a:r>
              <a:rPr lang="fr-FR" dirty="0" smtClean="0">
                <a:effectLst/>
              </a:rPr>
              <a:t>consultatif</a:t>
            </a:r>
            <a:endParaRPr lang="fr-FR" dirty="0">
              <a:effectLst/>
            </a:endParaRPr>
          </a:p>
          <a:p>
            <a:pPr lvl="1" fontAlgn="base"/>
            <a:r>
              <a:rPr lang="fr-FR" dirty="0">
                <a:effectLst/>
              </a:rPr>
              <a:t>Reconnaître les dangers et obtenir de l'information à ce </a:t>
            </a:r>
            <a:r>
              <a:rPr lang="fr-FR" dirty="0" smtClean="0">
                <a:effectLst/>
              </a:rPr>
              <a:t>sujet</a:t>
            </a:r>
            <a:endParaRPr lang="fr-FR" dirty="0">
              <a:effectLst/>
            </a:endParaRPr>
          </a:p>
          <a:p>
            <a:pPr lvl="1" fontAlgn="base"/>
            <a:r>
              <a:rPr lang="fr-FR" dirty="0">
                <a:effectLst/>
              </a:rPr>
              <a:t>Recommander des mesures </a:t>
            </a:r>
            <a:r>
              <a:rPr lang="fr-FR" dirty="0" smtClean="0">
                <a:effectLst/>
              </a:rPr>
              <a:t>correctives</a:t>
            </a:r>
            <a:endParaRPr lang="fr-FR" dirty="0">
              <a:effectLst/>
            </a:endParaRPr>
          </a:p>
          <a:p>
            <a:pPr lvl="1" fontAlgn="base"/>
            <a:r>
              <a:rPr lang="fr-FR" dirty="0">
                <a:effectLst/>
              </a:rPr>
              <a:t>Aider à résoudre les cas de refus de </a:t>
            </a:r>
            <a:r>
              <a:rPr lang="fr-FR" dirty="0" smtClean="0">
                <a:effectLst/>
              </a:rPr>
              <a:t>travailler</a:t>
            </a:r>
            <a:endParaRPr lang="fr-FR" dirty="0">
              <a:effectLst/>
            </a:endParaRPr>
          </a:p>
          <a:p>
            <a:pPr lvl="1" fontAlgn="base"/>
            <a:r>
              <a:rPr lang="fr-FR" dirty="0">
                <a:effectLst/>
              </a:rPr>
              <a:t>Participer aux enquêtes sur les incidents et aux inspections de lieux de </a:t>
            </a:r>
            <a:r>
              <a:rPr lang="fr-FR" dirty="0" smtClean="0">
                <a:effectLst/>
              </a:rPr>
              <a:t>travail</a:t>
            </a:r>
            <a:endParaRPr lang="fr-FR" dirty="0">
              <a:effectLst/>
            </a:endParaRPr>
          </a:p>
          <a:p>
            <a:pPr lvl="1" fontAlgn="base"/>
            <a:r>
              <a:rPr lang="fr-FR" dirty="0">
                <a:effectLst/>
              </a:rPr>
              <a:t>Faire des recommandations à la gestion concernant les mesures nécessaires pour régler des problèmes relatifs à la santé et à la </a:t>
            </a:r>
            <a:r>
              <a:rPr lang="fr-FR" dirty="0" smtClean="0">
                <a:effectLst/>
              </a:rPr>
              <a:t>sécurité</a:t>
            </a:r>
            <a:endParaRPr lang="fr-FR" dirty="0">
              <a:effectLst/>
            </a:endParaRPr>
          </a:p>
          <a:p>
            <a:endParaRPr lang="en-US" sz="1800" dirty="0"/>
          </a:p>
        </p:txBody>
      </p:sp>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5941221" y="643466"/>
            <a:ext cx="4581437" cy="5147733"/>
          </a:xfrm>
          <a:prstGeom prst="rect">
            <a:avLst/>
          </a:prstGeom>
        </p:spPr>
      </p:pic>
    </p:spTree>
    <p:extLst>
      <p:ext uri="{BB962C8B-B14F-4D97-AF65-F5344CB8AC3E}">
        <p14:creationId xmlns:p14="http://schemas.microsoft.com/office/powerpoint/2010/main" val="216345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79" name="Rectangle 75">
            <a:extLst>
              <a:ext uri="{FF2B5EF4-FFF2-40B4-BE49-F238E27FC236}">
                <a16:creationId xmlns:a16="http://schemas.microsoft.com/office/drawing/2014/main" id="{D7A9AA5A-F6B5-4D1A-9F8C-0B6D0D9280B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913795" y="609600"/>
            <a:ext cx="10353762" cy="1257300"/>
          </a:xfrm>
        </p:spPr>
        <p:txBody>
          <a:bodyPr>
            <a:normAutofit/>
          </a:bodyPr>
          <a:lstStyle/>
          <a:p>
            <a:r>
              <a:rPr lang="fr-FR" sz="3600" b="1" dirty="0">
                <a:effectLst/>
              </a:rPr>
              <a:t>Q: Quels sont les trois principaux droits des travailleurs?</a:t>
            </a:r>
            <a:endParaRPr lang="en-US" sz="3600" dirty="0"/>
          </a:p>
        </p:txBody>
      </p:sp>
      <p:pic>
        <p:nvPicPr>
          <p:cNvPr id="78" name="Picture 77">
            <a:extLst>
              <a:ext uri="{FF2B5EF4-FFF2-40B4-BE49-F238E27FC236}">
                <a16:creationId xmlns:a16="http://schemas.microsoft.com/office/drawing/2014/main" id="{C115FFBB-C8EA-4BA2-A5DD-FE37795051B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914400" y="1998132"/>
            <a:ext cx="4333632" cy="3521077"/>
          </a:xfrm>
          <a:prstGeom prst="rect">
            <a:avLst/>
          </a:prstGeom>
        </p:spPr>
      </p:pic>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t="14338" r="1" b="14339"/>
          <a:stretch/>
        </p:blipFill>
        <p:spPr>
          <a:xfrm>
            <a:off x="1046760" y="2129667"/>
            <a:ext cx="4065464" cy="3258006"/>
          </a:xfrm>
          <a:prstGeom prst="rect">
            <a:avLst/>
          </a:prstGeom>
        </p:spPr>
      </p:pic>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5722862" y="2129667"/>
            <a:ext cx="5546272" cy="3661533"/>
          </a:xfrm>
        </p:spPr>
        <p:txBody>
          <a:bodyPr anchor="ctr">
            <a:normAutofit fontScale="85000" lnSpcReduction="10000"/>
          </a:bodyPr>
          <a:lstStyle/>
          <a:p>
            <a:pPr marL="36900" indent="0">
              <a:buNone/>
            </a:pPr>
            <a:endParaRPr lang="en-CA" sz="2000" dirty="0">
              <a:effectLst/>
            </a:endParaRPr>
          </a:p>
          <a:p>
            <a:r>
              <a:rPr lang="fr-FR" b="1" dirty="0">
                <a:effectLst/>
              </a:rPr>
              <a:t>R: La </a:t>
            </a:r>
            <a:r>
              <a:rPr lang="fr-FR" b="1" i="1" dirty="0">
                <a:effectLst/>
              </a:rPr>
              <a:t>Loi sur la santé et la sécurité au travail</a:t>
            </a:r>
            <a:r>
              <a:rPr lang="fr-FR" b="1" dirty="0">
                <a:effectLst/>
              </a:rPr>
              <a:t>(or </a:t>
            </a:r>
            <a:r>
              <a:rPr lang="fr-FR" b="1" dirty="0" err="1">
                <a:effectLst/>
              </a:rPr>
              <a:t>equivalent</a:t>
            </a:r>
            <a:r>
              <a:rPr lang="fr-FR" b="1" dirty="0">
                <a:effectLst/>
              </a:rPr>
              <a:t>) de votre province ou territoire accorde trois droits à tous les travailleurs :</a:t>
            </a:r>
            <a:endParaRPr lang="fr-FR" dirty="0">
              <a:effectLst/>
            </a:endParaRPr>
          </a:p>
          <a:p>
            <a:pPr lvl="1" fontAlgn="base"/>
            <a:r>
              <a:rPr lang="fr-FR" dirty="0">
                <a:effectLst/>
              </a:rPr>
              <a:t>Le droit d'être informé des questions de santé et de </a:t>
            </a:r>
            <a:r>
              <a:rPr lang="fr-FR" dirty="0" smtClean="0">
                <a:effectLst/>
              </a:rPr>
              <a:t>sécurité</a:t>
            </a:r>
            <a:endParaRPr lang="fr-FR" dirty="0">
              <a:effectLst/>
            </a:endParaRPr>
          </a:p>
          <a:p>
            <a:pPr lvl="1" fontAlgn="base"/>
            <a:r>
              <a:rPr lang="fr-FR" dirty="0">
                <a:effectLst/>
              </a:rPr>
              <a:t>Le droit de participer aux décisions qui pourraient avoir une incidence sur leur santé et leur </a:t>
            </a:r>
            <a:r>
              <a:rPr lang="fr-FR" dirty="0" smtClean="0">
                <a:effectLst/>
              </a:rPr>
              <a:t>sécurité</a:t>
            </a:r>
            <a:endParaRPr lang="fr-FR" dirty="0">
              <a:effectLst/>
            </a:endParaRPr>
          </a:p>
          <a:p>
            <a:pPr lvl="1" fontAlgn="base"/>
            <a:r>
              <a:rPr lang="fr-FR" dirty="0">
                <a:effectLst/>
              </a:rPr>
              <a:t>Le droit de refuser un travail qui pourrait nuire à leur santé et à leur sécurité ainsi qu'à celles </a:t>
            </a:r>
            <a:r>
              <a:rPr lang="fr-FR" dirty="0" smtClean="0">
                <a:effectLst/>
              </a:rPr>
              <a:t>d'autrui</a:t>
            </a:r>
            <a:endParaRPr lang="fr-FR" dirty="0">
              <a:effectLst/>
            </a:endParaRPr>
          </a:p>
          <a:p>
            <a:pPr>
              <a:lnSpc>
                <a:spcPct val="100000"/>
              </a:lnSpc>
            </a:pPr>
            <a:endParaRPr lang="en-US" sz="2000" dirty="0"/>
          </a:p>
        </p:txBody>
      </p:sp>
    </p:spTree>
    <p:extLst>
      <p:ext uri="{BB962C8B-B14F-4D97-AF65-F5344CB8AC3E}">
        <p14:creationId xmlns:p14="http://schemas.microsoft.com/office/powerpoint/2010/main" val="1200110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346364"/>
            <a:ext cx="4538124" cy="1864821"/>
          </a:xfrm>
        </p:spPr>
        <p:txBody>
          <a:bodyPr anchor="b">
            <a:normAutofit fontScale="90000"/>
          </a:bodyPr>
          <a:lstStyle/>
          <a:p>
            <a:pPr algn="l"/>
            <a:r>
              <a:rPr lang="fr-FR" sz="4000" b="1" dirty="0">
                <a:effectLst/>
              </a:rPr>
              <a:t>Q : Quels sont les autres droits en matière de santé et de sécurité au travail ?</a:t>
            </a:r>
            <a:r>
              <a:rPr lang="en-US" sz="4000" dirty="0"/>
              <a: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2443942"/>
            <a:ext cx="4403596" cy="3919536"/>
          </a:xfrm>
        </p:spPr>
        <p:txBody>
          <a:bodyPr anchor="t">
            <a:normAutofit lnSpcReduction="10000"/>
          </a:bodyPr>
          <a:lstStyle/>
          <a:p>
            <a:r>
              <a:rPr lang="fr-FR" b="1" dirty="0">
                <a:effectLst/>
              </a:rPr>
              <a:t>R </a:t>
            </a:r>
            <a:r>
              <a:rPr lang="fr-FR" b="1" dirty="0" smtClean="0">
                <a:effectLst/>
              </a:rPr>
              <a:t>:</a:t>
            </a:r>
            <a:r>
              <a:rPr lang="fr-FR" dirty="0" smtClean="0">
                <a:effectLst/>
              </a:rPr>
              <a:t> Le </a:t>
            </a:r>
            <a:r>
              <a:rPr lang="fr-FR" dirty="0">
                <a:effectLst/>
              </a:rPr>
              <a:t>droit à un lieu de travail sûr et sain</a:t>
            </a:r>
          </a:p>
          <a:p>
            <a:pPr fontAlgn="base"/>
            <a:r>
              <a:rPr lang="fr-FR" dirty="0">
                <a:effectLst/>
              </a:rPr>
              <a:t>le droit à un lieu de travail exempt de violence, de harcèlement et d'intimidation</a:t>
            </a:r>
          </a:p>
          <a:p>
            <a:pPr fontAlgn="base"/>
            <a:r>
              <a:rPr lang="fr-FR" dirty="0">
                <a:effectLst/>
              </a:rPr>
              <a:t>Le droit de bénéficier de mesures d'adaptation</a:t>
            </a:r>
          </a:p>
          <a:p>
            <a:pPr fontAlgn="base"/>
            <a:r>
              <a:rPr lang="fr-FR" dirty="0">
                <a:effectLst/>
              </a:rPr>
              <a:t/>
            </a:r>
            <a:br>
              <a:rPr lang="fr-FR" dirty="0">
                <a:effectLst/>
              </a:rPr>
            </a:br>
            <a:endParaRPr lang="fr-FR" dirty="0">
              <a:effectLst/>
            </a:endParaRPr>
          </a:p>
          <a:p>
            <a:pPr marL="36900" lvl="0" indent="0">
              <a:buNone/>
            </a:pPr>
            <a:endParaRPr lang="en-US" sz="2400" dirty="0"/>
          </a:p>
          <a:p>
            <a:pPr marL="36900" lvl="0" indent="0">
              <a:buNone/>
            </a:pPr>
            <a:endParaRPr lang="en-US" sz="2400" dirty="0"/>
          </a:p>
          <a:p>
            <a:endParaRPr lang="en-US" sz="2400" dirty="0"/>
          </a:p>
        </p:txBody>
      </p:sp>
    </p:spTree>
    <p:extLst>
      <p:ext uri="{BB962C8B-B14F-4D97-AF65-F5344CB8AC3E}">
        <p14:creationId xmlns:p14="http://schemas.microsoft.com/office/powerpoint/2010/main" val="1781365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94AB646F-3BE3-47A3-B14F-9CB84F6BF5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706582" y="609599"/>
            <a:ext cx="6185285" cy="1481150"/>
          </a:xfrm>
        </p:spPr>
        <p:txBody>
          <a:bodyPr>
            <a:noAutofit/>
          </a:bodyPr>
          <a:lstStyle/>
          <a:p>
            <a:r>
              <a:rPr lang="fr-FR" sz="3600" b="1" dirty="0">
                <a:effectLst/>
              </a:rPr>
              <a:t>Q : Quels sont vos droits en tant que représentant en matière de santé et de sécurité ?</a:t>
            </a:r>
            <a:endParaRPr lang="en-US" sz="3600" dirty="0"/>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913795" y="2279176"/>
            <a:ext cx="5978072" cy="3415672"/>
          </a:xfrm>
        </p:spPr>
        <p:txBody>
          <a:bodyPr anchor="ctr">
            <a:normAutofit/>
          </a:bodyPr>
          <a:lstStyle/>
          <a:p>
            <a:r>
              <a:rPr lang="fr-FR" b="1" dirty="0">
                <a:effectLst/>
              </a:rPr>
              <a:t>R </a:t>
            </a:r>
            <a:r>
              <a:rPr lang="fr-FR" b="1" dirty="0" smtClean="0">
                <a:effectLst/>
              </a:rPr>
              <a:t>:</a:t>
            </a:r>
            <a:r>
              <a:rPr lang="fr-FR" dirty="0" smtClean="0">
                <a:effectLst/>
              </a:rPr>
              <a:t> Aucune </a:t>
            </a:r>
            <a:r>
              <a:rPr lang="fr-FR" dirty="0">
                <a:effectLst/>
              </a:rPr>
              <a:t>crainte de représailles en cas d'action de bonne </a:t>
            </a:r>
            <a:r>
              <a:rPr lang="fr-FR" dirty="0" smtClean="0">
                <a:effectLst/>
              </a:rPr>
              <a:t>foi</a:t>
            </a:r>
          </a:p>
          <a:p>
            <a:r>
              <a:rPr lang="fr-FR" dirty="0" smtClean="0">
                <a:effectLst/>
              </a:rPr>
              <a:t>1</a:t>
            </a:r>
          </a:p>
          <a:p>
            <a:r>
              <a:rPr lang="fr-FR" dirty="0">
                <a:effectLst/>
              </a:rPr>
              <a:t>1</a:t>
            </a:r>
            <a:endParaRPr lang="fr-FR" dirty="0">
              <a:effectLst/>
            </a:endParaRPr>
          </a:p>
          <a:p>
            <a:pPr>
              <a:lnSpc>
                <a:spcPct val="100000"/>
              </a:lnSpc>
            </a:pPr>
            <a:endParaRPr lang="en-US" sz="1800" dirty="0"/>
          </a:p>
        </p:txBody>
      </p:sp>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5627" r="19472"/>
          <a:stretch/>
        </p:blipFill>
        <p:spPr>
          <a:xfrm>
            <a:off x="7620351" y="10"/>
            <a:ext cx="4571649" cy="6857990"/>
          </a:xfrm>
          <a:prstGeom prst="rect">
            <a:avLst/>
          </a:prstGeom>
        </p:spPr>
      </p:pic>
      <p:pic>
        <p:nvPicPr>
          <p:cNvPr id="71" name="Picture 70">
            <a:extLst>
              <a:ext uri="{FF2B5EF4-FFF2-40B4-BE49-F238E27FC236}">
                <a16:creationId xmlns:a16="http://schemas.microsoft.com/office/drawing/2014/main" id="{E0BE7827-5B1A-4F37-BF70-19F7C5C6BDE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964" r="2807" b="1446"/>
          <a:stretch/>
        </p:blipFill>
        <p:spPr>
          <a:xfrm>
            <a:off x="7501468" y="1"/>
            <a:ext cx="4690532" cy="6858000"/>
          </a:xfrm>
          <a:prstGeom prst="rect">
            <a:avLst/>
          </a:prstGeom>
        </p:spPr>
      </p:pic>
    </p:spTree>
    <p:extLst>
      <p:ext uri="{BB962C8B-B14F-4D97-AF65-F5344CB8AC3E}">
        <p14:creationId xmlns:p14="http://schemas.microsoft.com/office/powerpoint/2010/main" val="204824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94" name="Rectangle 93">
            <a:extLst>
              <a:ext uri="{FF2B5EF4-FFF2-40B4-BE49-F238E27FC236}">
                <a16:creationId xmlns:a16="http://schemas.microsoft.com/office/drawing/2014/main" id="{D98318E6-69F4-42F4-AB85-F01AA0DAF3A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5146160" y="609599"/>
            <a:ext cx="5978072" cy="1505804"/>
          </a:xfrm>
        </p:spPr>
        <p:txBody>
          <a:bodyPr>
            <a:normAutofit fontScale="90000"/>
          </a:bodyPr>
          <a:lstStyle/>
          <a:p>
            <a:r>
              <a:rPr lang="fr-FR" sz="4000" b="1" dirty="0">
                <a:effectLst/>
              </a:rPr>
              <a:t>Q: Quelles sont les responsabilités générales des gouvernements?</a:t>
            </a:r>
            <a:r>
              <a:rPr lang="en-US" dirty="0"/>
              <a:t>	</a:t>
            </a:r>
          </a:p>
        </p:txBody>
      </p:sp>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5627" r="19472"/>
          <a:stretch/>
        </p:blipFill>
        <p:spPr>
          <a:xfrm>
            <a:off x="-10649" y="1"/>
            <a:ext cx="4571649" cy="6858000"/>
          </a:xfrm>
          <a:prstGeom prst="rect">
            <a:avLst/>
          </a:prstGeom>
        </p:spPr>
      </p:pic>
      <p:pic>
        <p:nvPicPr>
          <p:cNvPr id="96" name="Picture 95">
            <a:extLst>
              <a:ext uri="{FF2B5EF4-FFF2-40B4-BE49-F238E27FC236}">
                <a16:creationId xmlns:a16="http://schemas.microsoft.com/office/drawing/2014/main" id="{559DF61F-9058-49C9-8F75-DC501F983B0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5146160" y="2502130"/>
            <a:ext cx="5978072" cy="3477088"/>
          </a:xfrm>
        </p:spPr>
        <p:txBody>
          <a:bodyPr anchor="ctr">
            <a:normAutofit fontScale="77500" lnSpcReduction="20000"/>
          </a:bodyPr>
          <a:lstStyle/>
          <a:p>
            <a:r>
              <a:rPr lang="fr-FR" b="1" dirty="0">
                <a:effectLst/>
              </a:rPr>
              <a:t>R: Les responsabilités générales des gouvernements en matière de santé et de sécurité au travail sont les suivantes :</a:t>
            </a:r>
            <a:endParaRPr lang="fr-FR" dirty="0">
              <a:effectLst/>
            </a:endParaRPr>
          </a:p>
          <a:p>
            <a:pPr lvl="1" fontAlgn="base"/>
            <a:r>
              <a:rPr lang="fr-FR" dirty="0">
                <a:effectLst/>
              </a:rPr>
              <a:t>Application de la législation sur la santé et la sécurité au </a:t>
            </a:r>
            <a:r>
              <a:rPr lang="fr-FR" dirty="0" smtClean="0">
                <a:effectLst/>
              </a:rPr>
              <a:t>travail</a:t>
            </a:r>
            <a:endParaRPr lang="fr-FR" dirty="0">
              <a:effectLst/>
            </a:endParaRPr>
          </a:p>
          <a:p>
            <a:pPr lvl="1" fontAlgn="base"/>
            <a:r>
              <a:rPr lang="fr-FR" dirty="0">
                <a:effectLst/>
              </a:rPr>
              <a:t>Inspections des lieux de </a:t>
            </a:r>
            <a:r>
              <a:rPr lang="fr-FR" dirty="0" smtClean="0">
                <a:effectLst/>
              </a:rPr>
              <a:t>travail</a:t>
            </a:r>
            <a:endParaRPr lang="fr-FR" dirty="0">
              <a:effectLst/>
            </a:endParaRPr>
          </a:p>
          <a:p>
            <a:pPr lvl="1" fontAlgn="base"/>
            <a:r>
              <a:rPr lang="fr-FR" dirty="0">
                <a:effectLst/>
              </a:rPr>
              <a:t>Enquêtes sur les incidents (p. ex. incidents entraînant des blessures graves ou des décès).</a:t>
            </a:r>
          </a:p>
          <a:p>
            <a:pPr lvl="1" fontAlgn="base"/>
            <a:r>
              <a:rPr lang="fr-FR" dirty="0">
                <a:effectLst/>
              </a:rPr>
              <a:t>Diffusion de </a:t>
            </a:r>
            <a:r>
              <a:rPr lang="fr-FR" dirty="0" smtClean="0">
                <a:effectLst/>
              </a:rPr>
              <a:t>l'information</a:t>
            </a:r>
            <a:endParaRPr lang="fr-FR" dirty="0">
              <a:effectLst/>
            </a:endParaRPr>
          </a:p>
          <a:p>
            <a:pPr lvl="1" fontAlgn="base"/>
            <a:r>
              <a:rPr lang="fr-FR" dirty="0">
                <a:effectLst/>
              </a:rPr>
              <a:t>Promotion de la formation, de l'éducation et de la </a:t>
            </a:r>
            <a:r>
              <a:rPr lang="fr-FR" dirty="0" smtClean="0">
                <a:effectLst/>
              </a:rPr>
              <a:t>recherché</a:t>
            </a:r>
            <a:endParaRPr lang="fr-FR" dirty="0">
              <a:effectLst/>
            </a:endParaRPr>
          </a:p>
          <a:p>
            <a:pPr lvl="1" fontAlgn="base"/>
            <a:r>
              <a:rPr lang="fr-FR" dirty="0">
                <a:effectLst/>
              </a:rPr>
              <a:t>Règlement de conflits en matière de </a:t>
            </a:r>
            <a:r>
              <a:rPr lang="fr-FR" dirty="0" smtClean="0">
                <a:effectLst/>
              </a:rPr>
              <a:t>SST</a:t>
            </a:r>
            <a:endParaRPr lang="fr-FR" dirty="0">
              <a:effectLst/>
            </a:endParaRPr>
          </a:p>
          <a:p>
            <a:pPr>
              <a:lnSpc>
                <a:spcPct val="100000"/>
              </a:lnSpc>
              <a:buClr>
                <a:srgbClr val="9663A7"/>
              </a:buClr>
            </a:pPr>
            <a:endParaRPr lang="en-US" sz="1800" dirty="0"/>
          </a:p>
        </p:txBody>
      </p:sp>
    </p:spTree>
    <p:extLst>
      <p:ext uri="{BB962C8B-B14F-4D97-AF65-F5344CB8AC3E}">
        <p14:creationId xmlns:p14="http://schemas.microsoft.com/office/powerpoint/2010/main" val="171792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95CB840F-8E41-4CA5-B79B-25CC80AD234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282633" y="321733"/>
            <a:ext cx="5386647" cy="1526157"/>
          </a:xfrm>
        </p:spPr>
        <p:txBody>
          <a:bodyPr>
            <a:normAutofit fontScale="90000"/>
          </a:bodyPr>
          <a:lstStyle/>
          <a:p>
            <a:pPr algn="l"/>
            <a:r>
              <a:rPr lang="fr-FR" sz="4000" b="1" dirty="0">
                <a:effectLst/>
              </a:rPr>
              <a:t>Q: Quels sont les droits et responsabilités des employés?</a:t>
            </a:r>
            <a:r>
              <a:rPr lang="en-US" sz="3000" dirty="0"/>
              <a: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124691" y="2169622"/>
            <a:ext cx="5816530" cy="4048297"/>
          </a:xfrm>
        </p:spPr>
        <p:txBody>
          <a:bodyPr>
            <a:normAutofit fontScale="77500" lnSpcReduction="20000"/>
          </a:bodyPr>
          <a:lstStyle/>
          <a:p>
            <a:r>
              <a:rPr lang="fr-FR" b="1" dirty="0">
                <a:effectLst/>
              </a:rPr>
              <a:t>R: Les responsabilités des employés sont les suivantes :</a:t>
            </a:r>
            <a:endParaRPr lang="fr-FR" dirty="0">
              <a:effectLst/>
            </a:endParaRPr>
          </a:p>
          <a:p>
            <a:pPr lvl="1" fontAlgn="base"/>
            <a:r>
              <a:rPr lang="fr-FR" dirty="0">
                <a:effectLst/>
              </a:rPr>
              <a:t>Responsabilité de travailler en se conformant aux lois et aux règlements en matière de </a:t>
            </a:r>
            <a:r>
              <a:rPr lang="fr-FR" dirty="0" smtClean="0">
                <a:effectLst/>
              </a:rPr>
              <a:t>SST</a:t>
            </a:r>
            <a:endParaRPr lang="fr-FR" dirty="0">
              <a:effectLst/>
            </a:endParaRPr>
          </a:p>
          <a:p>
            <a:pPr lvl="1" fontAlgn="base"/>
            <a:r>
              <a:rPr lang="fr-FR" dirty="0">
                <a:effectLst/>
              </a:rPr>
              <a:t>Responsabilité d'utiliser de l'équipement ou des vêtements de protection individuelle selon les instructions de </a:t>
            </a:r>
            <a:r>
              <a:rPr lang="fr-FR" dirty="0" smtClean="0">
                <a:effectLst/>
              </a:rPr>
              <a:t>l'employeur</a:t>
            </a:r>
            <a:endParaRPr lang="fr-FR" dirty="0">
              <a:effectLst/>
            </a:endParaRPr>
          </a:p>
          <a:p>
            <a:pPr lvl="1" fontAlgn="base"/>
            <a:r>
              <a:rPr lang="fr-FR" dirty="0">
                <a:effectLst/>
              </a:rPr>
              <a:t>Responsabilité de signaler les risques et dangers que présente le lieu de travail au superviseur ou à </a:t>
            </a:r>
            <a:r>
              <a:rPr lang="fr-FR" dirty="0" smtClean="0">
                <a:effectLst/>
              </a:rPr>
              <a:t>l'employeur</a:t>
            </a:r>
            <a:endParaRPr lang="fr-FR" dirty="0">
              <a:effectLst/>
            </a:endParaRPr>
          </a:p>
          <a:p>
            <a:pPr lvl="1" fontAlgn="base"/>
            <a:r>
              <a:rPr lang="fr-FR" dirty="0">
                <a:effectLst/>
              </a:rPr>
              <a:t>Responsabilité de travailler de façon sécuritaire selon les exigences de  l'employeur et d'utiliser l'équipement de sécurité </a:t>
            </a:r>
            <a:r>
              <a:rPr lang="fr-FR" dirty="0" smtClean="0">
                <a:effectLst/>
              </a:rPr>
              <a:t>obligatoire</a:t>
            </a:r>
            <a:endParaRPr lang="fr-FR" dirty="0">
              <a:effectLst/>
            </a:endParaRPr>
          </a:p>
          <a:p>
            <a:pPr lvl="1" fontAlgn="base"/>
            <a:r>
              <a:rPr lang="fr-FR" dirty="0">
                <a:effectLst/>
              </a:rPr>
              <a:t>Responsabilité de signaler au superviseur ou à l'employeur l'absence ou la défectuosité de tout équipement ou dispositif de protection qui peut présenter un </a:t>
            </a:r>
            <a:r>
              <a:rPr lang="fr-FR" dirty="0" smtClean="0">
                <a:effectLst/>
              </a:rPr>
              <a:t>danger</a:t>
            </a:r>
            <a:endParaRPr lang="fr-FR" dirty="0">
              <a:effectLst/>
            </a:endParaRPr>
          </a:p>
          <a:p>
            <a:endParaRPr lang="en-US" sz="1800" dirty="0"/>
          </a:p>
        </p:txBody>
      </p:sp>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5941221" y="643466"/>
            <a:ext cx="4581437" cy="5147733"/>
          </a:xfrm>
          <a:prstGeom prst="rect">
            <a:avLst/>
          </a:prstGeom>
        </p:spPr>
      </p:pic>
    </p:spTree>
    <p:extLst>
      <p:ext uri="{BB962C8B-B14F-4D97-AF65-F5344CB8AC3E}">
        <p14:creationId xmlns:p14="http://schemas.microsoft.com/office/powerpoint/2010/main" val="2005330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334298" y="124692"/>
            <a:ext cx="6010106" cy="1837112"/>
          </a:xfrm>
        </p:spPr>
        <p:txBody>
          <a:bodyPr anchor="b">
            <a:normAutofit/>
          </a:bodyPr>
          <a:lstStyle/>
          <a:p>
            <a:pPr algn="l"/>
            <a:r>
              <a:rPr lang="fr-FR" sz="3600" b="1" dirty="0">
                <a:effectLst/>
              </a:rPr>
              <a:t>Q: Quelles sont </a:t>
            </a:r>
            <a:r>
              <a:rPr lang="fr-FR" sz="3600" b="1" dirty="0" smtClean="0">
                <a:effectLst/>
              </a:rPr>
              <a:t>les responsabilités </a:t>
            </a:r>
            <a:r>
              <a:rPr lang="fr-FR" sz="3600" b="1" dirty="0">
                <a:effectLst/>
              </a:rPr>
              <a:t>du gestionnaire ou du superviseur?</a:t>
            </a:r>
            <a:r>
              <a:rPr lang="en-US" sz="4000" dirty="0"/>
              <a: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104622" y="2086495"/>
            <a:ext cx="6087377" cy="4713316"/>
          </a:xfrm>
        </p:spPr>
        <p:txBody>
          <a:bodyPr anchor="t">
            <a:normAutofit fontScale="85000" lnSpcReduction="20000"/>
          </a:bodyPr>
          <a:lstStyle/>
          <a:p>
            <a:r>
              <a:rPr lang="fr-FR" b="1" dirty="0">
                <a:effectLst/>
              </a:rPr>
              <a:t>R: Le gestionnaire ou le superviseur doit :</a:t>
            </a:r>
            <a:endParaRPr lang="fr-FR" dirty="0">
              <a:effectLst/>
            </a:endParaRPr>
          </a:p>
          <a:p>
            <a:pPr lvl="1" fontAlgn="base"/>
            <a:r>
              <a:rPr lang="fr-FR" dirty="0">
                <a:effectLst/>
              </a:rPr>
              <a:t>Veiller à ce que les travailleurs effectuent leur travail conformément aux lois et aux règlements sur la </a:t>
            </a:r>
            <a:r>
              <a:rPr lang="fr-FR" dirty="0" smtClean="0">
                <a:effectLst/>
              </a:rPr>
              <a:t>SST</a:t>
            </a:r>
            <a:endParaRPr lang="fr-FR" dirty="0">
              <a:effectLst/>
            </a:endParaRPr>
          </a:p>
          <a:p>
            <a:pPr lvl="1" fontAlgn="base"/>
            <a:r>
              <a:rPr lang="fr-FR" dirty="0">
                <a:effectLst/>
              </a:rPr>
              <a:t>Veiller à ce que les travailleurs utilisent l'équipement de protection </a:t>
            </a:r>
            <a:r>
              <a:rPr lang="fr-FR" dirty="0" smtClean="0">
                <a:effectLst/>
              </a:rPr>
              <a:t>obligatoire</a:t>
            </a:r>
            <a:endParaRPr lang="fr-FR" dirty="0">
              <a:effectLst/>
            </a:endParaRPr>
          </a:p>
          <a:p>
            <a:pPr lvl="1" fontAlgn="base"/>
            <a:r>
              <a:rPr lang="fr-FR" dirty="0">
                <a:effectLst/>
              </a:rPr>
              <a:t>Avertir les travailleurs des dangers potentiels et </a:t>
            </a:r>
            <a:r>
              <a:rPr lang="fr-FR" dirty="0" smtClean="0">
                <a:effectLst/>
              </a:rPr>
              <a:t>réels</a:t>
            </a:r>
            <a:endParaRPr lang="fr-FR" dirty="0">
              <a:effectLst/>
            </a:endParaRPr>
          </a:p>
          <a:p>
            <a:pPr lvl="1" fontAlgn="base"/>
            <a:r>
              <a:rPr lang="fr-FR" dirty="0">
                <a:effectLst/>
              </a:rPr>
              <a:t>Fournir aux travailleurs des directives écrites sur les mesures à prendre et les méthodes à suivre pour assurer leur </a:t>
            </a:r>
            <a:r>
              <a:rPr lang="fr-FR" dirty="0" smtClean="0">
                <a:effectLst/>
              </a:rPr>
              <a:t>protection</a:t>
            </a:r>
            <a:endParaRPr lang="fr-FR" dirty="0">
              <a:effectLst/>
            </a:endParaRPr>
          </a:p>
          <a:p>
            <a:pPr lvl="1" fontAlgn="base"/>
            <a:r>
              <a:rPr lang="fr-FR" dirty="0">
                <a:effectLst/>
              </a:rPr>
              <a:t>Prendre dans les circonstances toutes les précautions raisonnables visant à assurer la sécurité des </a:t>
            </a:r>
            <a:r>
              <a:rPr lang="fr-FR" dirty="0" smtClean="0">
                <a:effectLst/>
              </a:rPr>
              <a:t>travailleurs</a:t>
            </a:r>
            <a:endParaRPr lang="fr-FR" dirty="0">
              <a:effectLst/>
            </a:endParaRPr>
          </a:p>
          <a:p>
            <a:pPr lvl="1"/>
            <a:r>
              <a:rPr lang="fr-FR" dirty="0">
                <a:effectLst/>
              </a:rPr>
              <a:t>Les gestionnaires et les superviseurs agissent au nom de l'employeur et, par conséquent, ils doivent exercer les mêmes responsabilités que lui en vertu du Code pour les travaux qu'ils (gestionnaires et superviseurs) </a:t>
            </a:r>
            <a:r>
              <a:rPr lang="fr-FR" dirty="0" smtClean="0">
                <a:effectLst/>
              </a:rPr>
              <a:t>dirigent</a:t>
            </a:r>
            <a:endParaRPr lang="fr-FR" dirty="0">
              <a:effectLst/>
            </a:endParaRPr>
          </a:p>
          <a:p>
            <a:pPr marL="36900" lvl="0" indent="0">
              <a:buNone/>
            </a:pPr>
            <a:endParaRPr lang="en-US" sz="2400" dirty="0"/>
          </a:p>
          <a:p>
            <a:endParaRPr lang="en-US" sz="2400" dirty="0"/>
          </a:p>
        </p:txBody>
      </p:sp>
    </p:spTree>
    <p:extLst>
      <p:ext uri="{BB962C8B-B14F-4D97-AF65-F5344CB8AC3E}">
        <p14:creationId xmlns:p14="http://schemas.microsoft.com/office/powerpoint/2010/main" val="1245746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94AB646F-3BE3-47A3-B14F-9CB84F6BF5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897170" y="264521"/>
            <a:ext cx="5978072" cy="1481150"/>
          </a:xfrm>
        </p:spPr>
        <p:txBody>
          <a:bodyPr>
            <a:normAutofit/>
          </a:bodyPr>
          <a:lstStyle/>
          <a:p>
            <a:r>
              <a:rPr lang="fr-FR" sz="3600" b="1" dirty="0">
                <a:effectLst/>
              </a:rPr>
              <a:t>Q: Quelles sont les responsabilités de l'employeur?</a:t>
            </a:r>
            <a:endParaRPr lang="en-US" sz="3600" dirty="0"/>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216132" y="1745672"/>
            <a:ext cx="7223760" cy="4929447"/>
          </a:xfrm>
        </p:spPr>
        <p:txBody>
          <a:bodyPr anchor="ctr">
            <a:normAutofit fontScale="77500" lnSpcReduction="20000"/>
          </a:bodyPr>
          <a:lstStyle/>
          <a:p>
            <a:r>
              <a:rPr lang="fr-FR" b="1" dirty="0">
                <a:effectLst/>
              </a:rPr>
              <a:t>R: L'employeur doit :</a:t>
            </a:r>
            <a:endParaRPr lang="fr-FR" dirty="0">
              <a:effectLst/>
            </a:endParaRPr>
          </a:p>
          <a:p>
            <a:pPr lvl="1" fontAlgn="base"/>
            <a:r>
              <a:rPr lang="fr-FR" dirty="0">
                <a:effectLst/>
              </a:rPr>
              <a:t>Mettre sur pied et maintenir un comité mixte d'hygiène et de sécurité au travail ou inciter les travailleurs à choisir au moins un représentant à l'hygiène et à la </a:t>
            </a:r>
            <a:r>
              <a:rPr lang="fr-FR" dirty="0" smtClean="0">
                <a:effectLst/>
              </a:rPr>
              <a:t>sécurité</a:t>
            </a:r>
            <a:endParaRPr lang="fr-FR" dirty="0">
              <a:effectLst/>
            </a:endParaRPr>
          </a:p>
          <a:p>
            <a:pPr lvl="1" fontAlgn="base"/>
            <a:r>
              <a:rPr lang="fr-FR" dirty="0">
                <a:effectLst/>
              </a:rPr>
              <a:t>Prendre toutes les précautions raisonnables pour que le lieu de travail soit </a:t>
            </a:r>
            <a:r>
              <a:rPr lang="fr-FR" dirty="0" smtClean="0">
                <a:effectLst/>
              </a:rPr>
              <a:t>sécuritaire</a:t>
            </a:r>
            <a:endParaRPr lang="fr-FR" dirty="0">
              <a:effectLst/>
            </a:endParaRPr>
          </a:p>
          <a:p>
            <a:pPr lvl="1" fontAlgn="base"/>
            <a:r>
              <a:rPr lang="fr-FR" dirty="0">
                <a:effectLst/>
              </a:rPr>
              <a:t>Former les employés sur tous les risques potentiels et sur la façon sécuritaire d'utiliser, de manipuler, d'entreposer et d'éliminer les substances dangereuses ainsi que de faire face aux situations </a:t>
            </a:r>
            <a:r>
              <a:rPr lang="fr-FR" dirty="0" smtClean="0">
                <a:effectLst/>
              </a:rPr>
              <a:t>d'urgence</a:t>
            </a:r>
            <a:endParaRPr lang="fr-FR" dirty="0">
              <a:effectLst/>
            </a:endParaRPr>
          </a:p>
          <a:p>
            <a:pPr lvl="1" fontAlgn="base"/>
            <a:r>
              <a:rPr lang="fr-FR" dirty="0">
                <a:effectLst/>
              </a:rPr>
              <a:t>S'assurer que les travailleurs savent comment utiliser et manipuler l'équipement correctement et en toute </a:t>
            </a:r>
            <a:r>
              <a:rPr lang="fr-FR" dirty="0" smtClean="0">
                <a:effectLst/>
              </a:rPr>
              <a:t>sécurité</a:t>
            </a:r>
            <a:endParaRPr lang="fr-FR" dirty="0">
              <a:effectLst/>
            </a:endParaRPr>
          </a:p>
          <a:p>
            <a:pPr lvl="1" fontAlgn="base"/>
            <a:r>
              <a:rPr lang="fr-FR" dirty="0">
                <a:effectLst/>
              </a:rPr>
              <a:t>Veiller à ce que les travailleurs utilisent l'équipement de protection individuelle </a:t>
            </a:r>
            <a:r>
              <a:rPr lang="fr-FR" dirty="0" smtClean="0">
                <a:effectLst/>
              </a:rPr>
              <a:t>approprié</a:t>
            </a:r>
            <a:endParaRPr lang="fr-FR" dirty="0">
              <a:effectLst/>
            </a:endParaRPr>
          </a:p>
          <a:p>
            <a:pPr lvl="1" fontAlgn="base"/>
            <a:r>
              <a:rPr lang="fr-FR" dirty="0">
                <a:effectLst/>
              </a:rPr>
              <a:t>Signaler immédiatement toutes les blessures importantes au </a:t>
            </a:r>
            <a:r>
              <a:rPr lang="fr-FR" dirty="0" smtClean="0">
                <a:effectLst/>
              </a:rPr>
              <a:t>ministère </a:t>
            </a:r>
            <a:r>
              <a:rPr lang="fr-FR" dirty="0">
                <a:effectLst/>
              </a:rPr>
              <a:t>responsable de la </a:t>
            </a:r>
            <a:r>
              <a:rPr lang="fr-FR" dirty="0" smtClean="0">
                <a:effectLst/>
              </a:rPr>
              <a:t>SST</a:t>
            </a:r>
            <a:endParaRPr lang="fr-FR" dirty="0">
              <a:effectLst/>
            </a:endParaRPr>
          </a:p>
          <a:p>
            <a:pPr lvl="1" fontAlgn="base"/>
            <a:r>
              <a:rPr lang="fr-FR" dirty="0">
                <a:effectLst/>
              </a:rPr>
              <a:t>Nommer un superviseur qualifié qui fixe les normes de performance et qui veille à ce que le travail s'exécute toujours dans des conditions </a:t>
            </a:r>
            <a:r>
              <a:rPr lang="fr-FR" dirty="0" smtClean="0">
                <a:effectLst/>
              </a:rPr>
              <a:t>sécuritaires</a:t>
            </a:r>
            <a:endParaRPr lang="fr-FR" dirty="0">
              <a:effectLst/>
            </a:endParaRPr>
          </a:p>
          <a:p>
            <a:pPr>
              <a:lnSpc>
                <a:spcPct val="100000"/>
              </a:lnSpc>
            </a:pPr>
            <a:endParaRPr lang="en-US" sz="1800" dirty="0"/>
          </a:p>
        </p:txBody>
      </p:sp>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5627" r="19472"/>
          <a:stretch/>
        </p:blipFill>
        <p:spPr>
          <a:xfrm>
            <a:off x="7620351" y="10"/>
            <a:ext cx="4571649" cy="6857990"/>
          </a:xfrm>
          <a:prstGeom prst="rect">
            <a:avLst/>
          </a:prstGeom>
        </p:spPr>
      </p:pic>
      <p:pic>
        <p:nvPicPr>
          <p:cNvPr id="71" name="Picture 70">
            <a:extLst>
              <a:ext uri="{FF2B5EF4-FFF2-40B4-BE49-F238E27FC236}">
                <a16:creationId xmlns:a16="http://schemas.microsoft.com/office/drawing/2014/main" id="{E0BE7827-5B1A-4F37-BF70-19F7C5C6BDE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964" r="2807" b="1446"/>
          <a:stretch/>
        </p:blipFill>
        <p:spPr>
          <a:xfrm>
            <a:off x="7501468" y="1"/>
            <a:ext cx="4690532" cy="6858000"/>
          </a:xfrm>
          <a:prstGeom prst="rect">
            <a:avLst/>
          </a:prstGeom>
        </p:spPr>
      </p:pic>
    </p:spTree>
    <p:extLst>
      <p:ext uri="{BB962C8B-B14F-4D97-AF65-F5344CB8AC3E}">
        <p14:creationId xmlns:p14="http://schemas.microsoft.com/office/powerpoint/2010/main" val="3802806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94" name="Rectangle 93">
            <a:extLst>
              <a:ext uri="{FF2B5EF4-FFF2-40B4-BE49-F238E27FC236}">
                <a16:creationId xmlns:a16="http://schemas.microsoft.com/office/drawing/2014/main" id="{D98318E6-69F4-42F4-AB85-F01AA0DAF3A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5204349" y="390098"/>
            <a:ext cx="5978072" cy="1505804"/>
          </a:xfrm>
        </p:spPr>
        <p:txBody>
          <a:bodyPr>
            <a:normAutofit fontScale="90000"/>
          </a:bodyPr>
          <a:lstStyle/>
          <a:p>
            <a:r>
              <a:rPr lang="fr-FR" sz="4000" b="1" dirty="0">
                <a:effectLst/>
              </a:rPr>
              <a:t>Q: Que dit la législation sur la formation des comités mixtes d'hygiène et de sécurité?</a:t>
            </a:r>
            <a:r>
              <a:rPr lang="en-US" dirty="0"/>
              <a:t>	</a:t>
            </a:r>
          </a:p>
        </p:txBody>
      </p:sp>
      <p:pic>
        <p:nvPicPr>
          <p:cNvPr id="3" name="Picture 2">
            <a:extLst>
              <a:ext uri="{FF2B5EF4-FFF2-40B4-BE49-F238E27FC236}">
                <a16:creationId xmlns:a16="http://schemas.microsoft.com/office/drawing/2014/main" id="{72B2D6DE-C9B5-4678-91EF-77E85F2350DA}"/>
              </a:ext>
              <a:ext uri="{C183D7F6-B498-43B3-948B-1728B52AA6E4}">
                <adec:decorative xmlns=""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5627" r="19472"/>
          <a:stretch/>
        </p:blipFill>
        <p:spPr>
          <a:xfrm>
            <a:off x="-10649" y="1"/>
            <a:ext cx="4571649" cy="6858000"/>
          </a:xfrm>
          <a:prstGeom prst="rect">
            <a:avLst/>
          </a:prstGeom>
        </p:spPr>
      </p:pic>
      <p:pic>
        <p:nvPicPr>
          <p:cNvPr id="96" name="Picture 95">
            <a:extLst>
              <a:ext uri="{FF2B5EF4-FFF2-40B4-BE49-F238E27FC236}">
                <a16:creationId xmlns:a16="http://schemas.microsoft.com/office/drawing/2014/main" id="{559DF61F-9058-49C9-8F75-DC501F983B0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5146160" y="2286000"/>
            <a:ext cx="5978072" cy="4164676"/>
          </a:xfrm>
        </p:spPr>
        <p:txBody>
          <a:bodyPr anchor="ctr">
            <a:normAutofit fontScale="85000" lnSpcReduction="10000"/>
          </a:bodyPr>
          <a:lstStyle/>
          <a:p>
            <a:r>
              <a:rPr lang="fr-FR" b="1" dirty="0">
                <a:effectLst/>
              </a:rPr>
              <a:t>R: En général, les lois des diverses régions administratives du Canada stipulent que les comités d'hygiène et de sécurité au travail doivent :</a:t>
            </a:r>
            <a:endParaRPr lang="fr-FR" dirty="0">
              <a:effectLst/>
            </a:endParaRPr>
          </a:p>
          <a:p>
            <a:pPr lvl="1" fontAlgn="base"/>
            <a:r>
              <a:rPr lang="fr-FR" dirty="0">
                <a:effectLst/>
              </a:rPr>
              <a:t>Être composés moitié de représentants de la gestion et moitié de représentants des </a:t>
            </a:r>
            <a:r>
              <a:rPr lang="fr-FR" dirty="0" smtClean="0">
                <a:effectLst/>
              </a:rPr>
              <a:t>employés</a:t>
            </a:r>
            <a:endParaRPr lang="fr-FR" dirty="0">
              <a:effectLst/>
            </a:endParaRPr>
          </a:p>
          <a:p>
            <a:pPr lvl="1" fontAlgn="base"/>
            <a:r>
              <a:rPr lang="fr-FR" dirty="0">
                <a:effectLst/>
              </a:rPr>
              <a:t>Se réunir régulièrement – certaines régions administratives exigent des réunions de comité au moins tous les trois mois, tandis que d'autres exigent des réunions </a:t>
            </a:r>
            <a:r>
              <a:rPr lang="fr-FR" dirty="0" smtClean="0">
                <a:effectLst/>
              </a:rPr>
              <a:t>mensuelles</a:t>
            </a:r>
            <a:endParaRPr lang="fr-FR" dirty="0">
              <a:effectLst/>
            </a:endParaRPr>
          </a:p>
          <a:p>
            <a:pPr lvl="1" fontAlgn="base"/>
            <a:r>
              <a:rPr lang="fr-FR" dirty="0">
                <a:effectLst/>
              </a:rPr>
              <a:t>Être présidés conjointement par un représentant de la gestion et un représentant des </a:t>
            </a:r>
            <a:r>
              <a:rPr lang="fr-FR" dirty="0" smtClean="0">
                <a:effectLst/>
              </a:rPr>
              <a:t>employés</a:t>
            </a:r>
            <a:endParaRPr lang="fr-FR" dirty="0">
              <a:effectLst/>
            </a:endParaRPr>
          </a:p>
          <a:p>
            <a:pPr lvl="1" fontAlgn="base"/>
            <a:r>
              <a:rPr lang="fr-FR" dirty="0">
                <a:effectLst/>
              </a:rPr>
              <a:t>S'assurer que les représentants des employés sont élus ou choisis par ces derniers ou leur </a:t>
            </a:r>
            <a:r>
              <a:rPr lang="fr-FR" dirty="0" smtClean="0">
                <a:effectLst/>
              </a:rPr>
              <a:t>syndicat</a:t>
            </a:r>
            <a:endParaRPr lang="fr-FR" dirty="0">
              <a:effectLst/>
            </a:endParaRPr>
          </a:p>
          <a:p>
            <a:pPr>
              <a:lnSpc>
                <a:spcPct val="100000"/>
              </a:lnSpc>
              <a:buClr>
                <a:srgbClr val="9663A7"/>
              </a:buClr>
            </a:pPr>
            <a:endParaRPr lang="en-US" sz="1800" dirty="0"/>
          </a:p>
        </p:txBody>
      </p:sp>
    </p:spTree>
    <p:extLst>
      <p:ext uri="{BB962C8B-B14F-4D97-AF65-F5344CB8AC3E}">
        <p14:creationId xmlns:p14="http://schemas.microsoft.com/office/powerpoint/2010/main" val="24411911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0.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5.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6.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7.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8.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9.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4C00F4-06E9-43E3-AD97-88A857CEFA82}">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71af3243-3dd4-4a8d-8c0d-dd76da1f02a5"/>
    <ds:schemaRef ds:uri="http://purl.org/dc/terms/"/>
    <ds:schemaRef ds:uri="16c05727-aa75-4e4a-9b5f-8a80a1165891"/>
    <ds:schemaRef ds:uri="http://www.w3.org/XML/1998/namespace"/>
    <ds:schemaRef ds:uri="http://purl.org/dc/dcmitype/"/>
  </ds:schemaRefs>
</ds:datastoreItem>
</file>

<file path=customXml/itemProps2.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3.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{BBC78EC3-836C-4DD3-AEDD-702F5A4F58C7}tf55705232_win32</Template>
  <TotalTime>244</TotalTime>
  <Words>871</Words>
  <Application>Microsoft Office PowerPoint</Application>
  <PresentationFormat>Widescreen</PresentationFormat>
  <Paragraphs>72</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Goudy Old Style</vt:lpstr>
      <vt:lpstr>Trebuchet MS</vt:lpstr>
      <vt:lpstr>Wingdings 2</vt:lpstr>
      <vt:lpstr>SlateVTI</vt:lpstr>
      <vt:lpstr>Droits de santé et sécurité</vt:lpstr>
      <vt:lpstr>Q: Quels sont les trois principaux droits des travailleurs?</vt:lpstr>
      <vt:lpstr>Q : Quels sont les autres droits en matière de santé et de sécurité au travail ? </vt:lpstr>
      <vt:lpstr>Q : Quels sont vos droits en tant que représentant en matière de santé et de sécurité ?</vt:lpstr>
      <vt:lpstr>Q: Quelles sont les responsabilités générales des gouvernements? </vt:lpstr>
      <vt:lpstr>Q: Quels sont les droits et responsabilités des employés? </vt:lpstr>
      <vt:lpstr>Q: Quelles sont les responsabilités du gestionnaire ou du superviseur? </vt:lpstr>
      <vt:lpstr>Q: Quelles sont les responsabilités de l'employeur?</vt:lpstr>
      <vt:lpstr>Q: Que dit la législation sur la formation des comités mixtes d'hygiène et de sécurité? </vt:lpstr>
      <vt:lpstr>Q: Quel est le rôle d'un comité d'hygiène et de sécurité?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Local Officers</dc:title>
  <dc:creator>UNDE 641</dc:creator>
  <cp:lastModifiedBy>James Potts</cp:lastModifiedBy>
  <cp:revision>9</cp:revision>
  <dcterms:created xsi:type="dcterms:W3CDTF">2022-08-28T14:54:26Z</dcterms:created>
  <dcterms:modified xsi:type="dcterms:W3CDTF">2023-03-07T17:35:43Z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